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86"/>
  </p:notesMasterIdLst>
  <p:handoutMasterIdLst>
    <p:handoutMasterId r:id="rId87"/>
  </p:handoutMasterIdLst>
  <p:sldIdLst>
    <p:sldId id="553" r:id="rId2"/>
    <p:sldId id="588" r:id="rId3"/>
    <p:sldId id="620" r:id="rId4"/>
    <p:sldId id="358" r:id="rId5"/>
    <p:sldId id="621" r:id="rId6"/>
    <p:sldId id="357" r:id="rId7"/>
    <p:sldId id="623" r:id="rId8"/>
    <p:sldId id="584" r:id="rId9"/>
    <p:sldId id="286" r:id="rId10"/>
    <p:sldId id="607" r:id="rId11"/>
    <p:sldId id="300" r:id="rId12"/>
    <p:sldId id="609" r:id="rId13"/>
    <p:sldId id="303" r:id="rId14"/>
    <p:sldId id="555" r:id="rId15"/>
    <p:sldId id="625" r:id="rId16"/>
    <p:sldId id="626" r:id="rId17"/>
    <p:sldId id="628" r:id="rId18"/>
    <p:sldId id="630" r:id="rId19"/>
    <p:sldId id="627" r:id="rId20"/>
    <p:sldId id="632" r:id="rId21"/>
    <p:sldId id="290" r:id="rId22"/>
    <p:sldId id="305" r:id="rId23"/>
    <p:sldId id="308" r:id="rId24"/>
    <p:sldId id="309" r:id="rId25"/>
    <p:sldId id="310" r:id="rId26"/>
    <p:sldId id="634" r:id="rId27"/>
    <p:sldId id="313" r:id="rId28"/>
    <p:sldId id="636" r:id="rId29"/>
    <p:sldId id="578" r:id="rId30"/>
    <p:sldId id="316" r:id="rId31"/>
    <p:sldId id="318" r:id="rId32"/>
    <p:sldId id="356" r:id="rId33"/>
    <p:sldId id="319" r:id="rId34"/>
    <p:sldId id="320" r:id="rId35"/>
    <p:sldId id="637" r:id="rId36"/>
    <p:sldId id="322" r:id="rId37"/>
    <p:sldId id="324" r:id="rId38"/>
    <p:sldId id="325" r:id="rId39"/>
    <p:sldId id="328" r:id="rId40"/>
    <p:sldId id="329" r:id="rId41"/>
    <p:sldId id="638" r:id="rId42"/>
    <p:sldId id="639" r:id="rId43"/>
    <p:sldId id="330" r:id="rId44"/>
    <p:sldId id="332" r:id="rId45"/>
    <p:sldId id="613" r:id="rId46"/>
    <p:sldId id="334" r:id="rId47"/>
    <p:sldId id="336" r:id="rId48"/>
    <p:sldId id="641" r:id="rId49"/>
    <p:sldId id="642" r:id="rId50"/>
    <p:sldId id="340" r:id="rId51"/>
    <p:sldId id="338" r:id="rId52"/>
    <p:sldId id="643" r:id="rId53"/>
    <p:sldId id="342" r:id="rId54"/>
    <p:sldId id="557" r:id="rId55"/>
    <p:sldId id="343" r:id="rId56"/>
    <p:sldId id="345" r:id="rId57"/>
    <p:sldId id="566" r:id="rId58"/>
    <p:sldId id="579" r:id="rId59"/>
    <p:sldId id="349" r:id="rId60"/>
    <p:sldId id="350" r:id="rId61"/>
    <p:sldId id="574" r:id="rId62"/>
    <p:sldId id="614" r:id="rId63"/>
    <p:sldId id="353" r:id="rId64"/>
    <p:sldId id="355" r:id="rId65"/>
    <p:sldId id="615" r:id="rId66"/>
    <p:sldId id="594" r:id="rId67"/>
    <p:sldId id="596" r:id="rId68"/>
    <p:sldId id="597" r:id="rId69"/>
    <p:sldId id="599" r:id="rId70"/>
    <p:sldId id="600" r:id="rId71"/>
    <p:sldId id="601" r:id="rId72"/>
    <p:sldId id="602" r:id="rId73"/>
    <p:sldId id="603" r:id="rId74"/>
    <p:sldId id="593" r:id="rId75"/>
    <p:sldId id="575" r:id="rId76"/>
    <p:sldId id="580" r:id="rId77"/>
    <p:sldId id="581" r:id="rId78"/>
    <p:sldId id="582" r:id="rId79"/>
    <p:sldId id="617" r:id="rId80"/>
    <p:sldId id="618" r:id="rId81"/>
    <p:sldId id="644" r:id="rId82"/>
    <p:sldId id="647" r:id="rId83"/>
    <p:sldId id="646" r:id="rId84"/>
    <p:sldId id="645" r:id="rId85"/>
  </p:sldIdLst>
  <p:sldSz cx="12192000" cy="6858000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zaveta Drannikova" initials="LD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7A0F2"/>
    <a:srgbClr val="DAF8FE"/>
    <a:srgbClr val="9FB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3719" autoAdjust="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75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29F1D-2FE1-4E78-A0FE-3243029B1B71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A989F-48C3-453D-88B2-739A34C3F1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32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ABEF4-282E-428D-8D02-F454932B7DB4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1FBBB-90FC-4D90-929C-182E793045F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0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36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164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7468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614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517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0396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99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4626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412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0617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704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8773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969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6381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6393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1601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6085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270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4141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32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4016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8662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latin typeface="Helvetica" panose="020B0604020202020204" pitchFamily="34" charset="0"/>
                <a:cs typeface="Helvetica" panose="020B0604020202020204" pitchFamily="34" charset="0"/>
              </a:rPr>
              <a:t>ППСЗ - Кошти, отримані повіреним від продажу – дохід з моменту їх отримання повіреним 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34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0832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>
                <a:latin typeface="Helvetica" panose="020B0604020202020204" pitchFamily="34" charset="0"/>
                <a:cs typeface="Helvetica" panose="020B0604020202020204" pitchFamily="34" charset="0"/>
              </a:rPr>
              <a:t>ППСЗ - Кошти, отримані повіреним від продажу – дохід з моменту їх отримання повіреним 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1622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6903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902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779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2033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551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301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932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7048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58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9177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613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5247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7939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446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32989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74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3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064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021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227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883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911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1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9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457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63517AF-1938-47E3-80F5-0505571861DA}"/>
              </a:ext>
            </a:extLst>
          </p:cNvPr>
          <p:cNvSpPr/>
          <p:nvPr userDrawn="1"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3895189-F8C3-4067-AC45-039CD0BE2398}"/>
              </a:ext>
            </a:extLst>
          </p:cNvPr>
          <p:cNvSpPr/>
          <p:nvPr userDrawn="1"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0449E-3589-4501-A3F8-5CFCE529CB2D}"/>
              </a:ext>
            </a:extLst>
          </p:cNvPr>
          <p:cNvSpPr/>
          <p:nvPr userDrawn="1"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xmlns="" id="{0A14C1F7-A75F-4A3E-8CA3-43B6DC3D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473" y="2084707"/>
            <a:ext cx="9797953" cy="391114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322039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563517AF-1938-47E3-80F5-0505571861DA}"/>
              </a:ext>
            </a:extLst>
          </p:cNvPr>
          <p:cNvSpPr/>
          <p:nvPr userDrawn="1"/>
        </p:nvSpPr>
        <p:spPr>
          <a:xfrm>
            <a:off x="-817010" y="5922813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3895189-F8C3-4067-AC45-039CD0BE2398}"/>
              </a:ext>
            </a:extLst>
          </p:cNvPr>
          <p:cNvSpPr/>
          <p:nvPr userDrawn="1"/>
        </p:nvSpPr>
        <p:spPr>
          <a:xfrm>
            <a:off x="-547000" y="6212815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4A0449E-3589-4501-A3F8-5CFCE529CB2D}"/>
              </a:ext>
            </a:extLst>
          </p:cNvPr>
          <p:cNvSpPr/>
          <p:nvPr userDrawn="1"/>
        </p:nvSpPr>
        <p:spPr>
          <a:xfrm>
            <a:off x="-259993" y="6490711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9" name="Місце для вмісту 2">
            <a:extLst>
              <a:ext uri="{FF2B5EF4-FFF2-40B4-BE49-F238E27FC236}">
                <a16:creationId xmlns:a16="http://schemas.microsoft.com/office/drawing/2014/main" xmlns="" id="{F65F644C-815C-4273-82F9-673EF1621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702" y="2460885"/>
            <a:ext cx="4272362" cy="40025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5" name="Місце для вмісту 2">
            <a:extLst>
              <a:ext uri="{FF2B5EF4-FFF2-40B4-BE49-F238E27FC236}">
                <a16:creationId xmlns:a16="http://schemas.microsoft.com/office/drawing/2014/main" xmlns="" id="{64226813-B7E0-457B-B369-B0C893D637A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10572" y="2460885"/>
            <a:ext cx="4207081" cy="4002584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xmlns="" id="{0D8E553B-1032-4D84-9A50-D53FFE5C6AE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736162" y="1788780"/>
            <a:ext cx="3556919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xmlns="" id="{272DE694-4354-4CB5-8041-0BAD0159D28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5014" y="1788780"/>
            <a:ext cx="3556919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xmlns="" id="{CCBFE817-D33F-4622-9C8C-888E893FBB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60885"/>
            <a:ext cx="0" cy="3693319"/>
          </a:xfrm>
          <a:prstGeom prst="line">
            <a:avLst/>
          </a:prstGeom>
          <a:ln>
            <a:solidFill>
              <a:srgbClr val="FBBB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0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C5F5B9E8-0B84-431F-B6C1-8A6F5A76039D}"/>
              </a:ext>
            </a:extLst>
          </p:cNvPr>
          <p:cNvCxnSpPr>
            <a:cxnSpLocks/>
          </p:cNvCxnSpPr>
          <p:nvPr userDrawn="1"/>
        </p:nvCxnSpPr>
        <p:spPr>
          <a:xfrm flipV="1">
            <a:off x="4203462" y="2397196"/>
            <a:ext cx="0" cy="377549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CE93FBD3-3BE9-4EED-93B7-9B6D0BB0C4E1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5812" y="2387039"/>
            <a:ext cx="0" cy="3775495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Місце для вмісту 2">
            <a:extLst>
              <a:ext uri="{FF2B5EF4-FFF2-40B4-BE49-F238E27FC236}">
                <a16:creationId xmlns:a16="http://schemas.microsoft.com/office/drawing/2014/main" xmlns="" id="{D121ADE3-7369-4EAD-B24E-39EBDF80752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53079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xmlns="" id="{3B183AF3-677E-4001-93C9-F416A9AEF4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99125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xmlns="" id="{00A434F2-5F41-4598-9802-CB66765B52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0701" y="1724525"/>
            <a:ext cx="2666632" cy="55834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xmlns="" id="{5FB85B64-1531-4956-BD9E-21C847808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90" y="2397194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4" name="Місце для вмісту 2">
            <a:extLst>
              <a:ext uri="{FF2B5EF4-FFF2-40B4-BE49-F238E27FC236}">
                <a16:creationId xmlns:a16="http://schemas.microsoft.com/office/drawing/2014/main" xmlns="" id="{BAFE09F8-6906-4442-8BAD-7F489B72F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30775" y="2397194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5" name="Місце для вмісту 2">
            <a:extLst>
              <a:ext uri="{FF2B5EF4-FFF2-40B4-BE49-F238E27FC236}">
                <a16:creationId xmlns:a16="http://schemas.microsoft.com/office/drawing/2014/main" xmlns="" id="{B47334BD-B13D-4AD9-9B53-8E1DB0A25E0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05397" y="239719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3F81247-1E01-4BE0-9077-151644224AED}"/>
              </a:ext>
            </a:extLst>
          </p:cNvPr>
          <p:cNvSpPr/>
          <p:nvPr userDrawn="1"/>
        </p:nvSpPr>
        <p:spPr>
          <a:xfrm>
            <a:off x="11131357" y="578853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140D4F91-1514-4119-89FC-6308425FFA44}"/>
              </a:ext>
            </a:extLst>
          </p:cNvPr>
          <p:cNvSpPr/>
          <p:nvPr userDrawn="1"/>
        </p:nvSpPr>
        <p:spPr>
          <a:xfrm>
            <a:off x="11401367" y="607853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D856C5C-4395-4035-BE2C-E0F3176E8A13}"/>
              </a:ext>
            </a:extLst>
          </p:cNvPr>
          <p:cNvSpPr/>
          <p:nvPr userDrawn="1"/>
        </p:nvSpPr>
        <p:spPr>
          <a:xfrm>
            <a:off x="11688374" y="635643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325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6" name="Місце для вмісту 2">
            <a:extLst>
              <a:ext uri="{FF2B5EF4-FFF2-40B4-BE49-F238E27FC236}">
                <a16:creationId xmlns:a16="http://schemas.microsoft.com/office/drawing/2014/main" xmlns="" id="{E3E201C1-D17F-44B8-B933-0042B8323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16" y="230575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7" name="Місце для вмісту 2">
            <a:extLst>
              <a:ext uri="{FF2B5EF4-FFF2-40B4-BE49-F238E27FC236}">
                <a16:creationId xmlns:a16="http://schemas.microsoft.com/office/drawing/2014/main" xmlns="" id="{26953265-9DEA-46CE-B26A-78BBD494EE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56901" y="2305753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8" name="Місце для вмісту 2">
            <a:extLst>
              <a:ext uri="{FF2B5EF4-FFF2-40B4-BE49-F238E27FC236}">
                <a16:creationId xmlns:a16="http://schemas.microsoft.com/office/drawing/2014/main" xmlns="" id="{417E71C5-629A-4C17-8C9C-AED00287E2A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931523" y="2305752"/>
            <a:ext cx="3311239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2E5FD0F0-A756-46BA-90AF-3E675F2F113D}"/>
              </a:ext>
            </a:extLst>
          </p:cNvPr>
          <p:cNvSpPr/>
          <p:nvPr userDrawn="1"/>
        </p:nvSpPr>
        <p:spPr>
          <a:xfrm>
            <a:off x="2360516" y="1970721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76736BDC-FFF3-48EC-8F09-2566D649C91C}"/>
              </a:ext>
            </a:extLst>
          </p:cNvPr>
          <p:cNvCxnSpPr>
            <a:cxnSpLocks/>
          </p:cNvCxnSpPr>
          <p:nvPr userDrawn="1"/>
        </p:nvCxnSpPr>
        <p:spPr>
          <a:xfrm flipH="1">
            <a:off x="2918845" y="2266498"/>
            <a:ext cx="3050876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4195FB6-65E8-4097-A7A6-D1DCC59BDF08}"/>
              </a:ext>
            </a:extLst>
          </p:cNvPr>
          <p:cNvSpPr/>
          <p:nvPr userDrawn="1"/>
        </p:nvSpPr>
        <p:spPr>
          <a:xfrm>
            <a:off x="5969721" y="1970721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12F033B9-D00F-4C3D-8146-0A4B099C7CFA}"/>
              </a:ext>
            </a:extLst>
          </p:cNvPr>
          <p:cNvCxnSpPr>
            <a:cxnSpLocks/>
          </p:cNvCxnSpPr>
          <p:nvPr userDrawn="1"/>
        </p:nvCxnSpPr>
        <p:spPr>
          <a:xfrm flipH="1">
            <a:off x="6519683" y="2266498"/>
            <a:ext cx="3050876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E04CFAF4-667B-4FE9-B283-E5A7AA3B5171}"/>
              </a:ext>
            </a:extLst>
          </p:cNvPr>
          <p:cNvSpPr/>
          <p:nvPr userDrawn="1"/>
        </p:nvSpPr>
        <p:spPr>
          <a:xfrm>
            <a:off x="9567884" y="1970720"/>
            <a:ext cx="550821" cy="550821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F523BC4-3CBD-4F61-8944-AFF2E81FEC9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492795" y="2026579"/>
            <a:ext cx="429290" cy="558346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щоб відредагувати стилі зразків тексту</a:t>
            </a:r>
          </a:p>
        </p:txBody>
      </p: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xmlns="" id="{7E42E8FE-2E1D-4111-B58D-514D2EC5A65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044641" y="2026579"/>
            <a:ext cx="389940" cy="592839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xmlns="" id="{4FBF10F4-D44B-495A-8D0B-9A082AD8391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598004" y="2026579"/>
            <a:ext cx="550821" cy="592839"/>
          </a:xfrm>
        </p:spPr>
        <p:txBody>
          <a:bodyPr>
            <a:noAutofit/>
          </a:bodyPr>
          <a:lstStyle>
            <a:lvl1pPr marL="0" indent="0" algn="just">
              <a:buNone/>
              <a:defRPr sz="2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382BB0F-8B97-4075-A1CF-5EB32BEBF3AF}"/>
              </a:ext>
            </a:extLst>
          </p:cNvPr>
          <p:cNvSpPr/>
          <p:nvPr userDrawn="1"/>
        </p:nvSpPr>
        <p:spPr>
          <a:xfrm>
            <a:off x="10273488" y="6055709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24BAC72-664E-4039-9AA3-1BB7220B020A}"/>
              </a:ext>
            </a:extLst>
          </p:cNvPr>
          <p:cNvSpPr/>
          <p:nvPr userDrawn="1"/>
        </p:nvSpPr>
        <p:spPr>
          <a:xfrm>
            <a:off x="11343063" y="5572854"/>
            <a:ext cx="965709" cy="965709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944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Місце для вмісту 4">
            <a:extLst>
              <a:ext uri="{FF2B5EF4-FFF2-40B4-BE49-F238E27FC236}">
                <a16:creationId xmlns:a16="http://schemas.microsoft.com/office/drawing/2014/main" xmlns="" id="{66CF6C2D-A39A-40B7-B154-F688B1866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252"/>
            <a:ext cx="12192000" cy="6858000"/>
          </a:xfrm>
          <a:prstGeom prst="rect">
            <a:avLst/>
          </a:prstGeom>
          <a:solidFill>
            <a:srgbClr val="9FB5D2"/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xmlns="" id="{F61BE061-DEAA-4881-9E1D-1FEC830E1EF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61533" y="1837069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EE3BE7D2-D617-4FD1-866A-EA58AE363284}"/>
              </a:ext>
            </a:extLst>
          </p:cNvPr>
          <p:cNvSpPr/>
          <p:nvPr userDrawn="1"/>
        </p:nvSpPr>
        <p:spPr>
          <a:xfrm>
            <a:off x="1201513" y="3579389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1C0044FD-CCCB-4CD5-B979-EE24B9C2EA02}"/>
              </a:ext>
            </a:extLst>
          </p:cNvPr>
          <p:cNvSpPr/>
          <p:nvPr userDrawn="1"/>
        </p:nvSpPr>
        <p:spPr>
          <a:xfrm>
            <a:off x="1205456" y="2637703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B2F6EA31-ADAA-4939-86F2-4240B8A3BA17}"/>
              </a:ext>
            </a:extLst>
          </p:cNvPr>
          <p:cNvSpPr/>
          <p:nvPr userDrawn="1"/>
        </p:nvSpPr>
        <p:spPr>
          <a:xfrm>
            <a:off x="1205456" y="168711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761F3041-B7C4-439F-AD5C-9D7EDB12EC7B}"/>
              </a:ext>
            </a:extLst>
          </p:cNvPr>
          <p:cNvSpPr/>
          <p:nvPr userDrawn="1"/>
        </p:nvSpPr>
        <p:spPr>
          <a:xfrm>
            <a:off x="1207644" y="447728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xmlns="" id="{5B7C4DE0-4C78-4FA7-A1BF-062E8315E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4726692" y="1837069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B5D29E5B-ABA5-4770-8E07-5788F423A2EB}"/>
              </a:ext>
            </a:extLst>
          </p:cNvPr>
          <p:cNvSpPr/>
          <p:nvPr userDrawn="1"/>
        </p:nvSpPr>
        <p:spPr>
          <a:xfrm>
            <a:off x="4566672" y="3579389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7591CABE-133E-4566-B541-7F716C4B0B5C}"/>
              </a:ext>
            </a:extLst>
          </p:cNvPr>
          <p:cNvSpPr/>
          <p:nvPr userDrawn="1"/>
        </p:nvSpPr>
        <p:spPr>
          <a:xfrm>
            <a:off x="4570615" y="2637703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B9CA4C36-5FE5-4A44-B782-E02DE08DEE1B}"/>
              </a:ext>
            </a:extLst>
          </p:cNvPr>
          <p:cNvSpPr/>
          <p:nvPr userDrawn="1"/>
        </p:nvSpPr>
        <p:spPr>
          <a:xfrm>
            <a:off x="4570615" y="168711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EE2D0258-C2B9-4361-AAA2-4B79D0A47547}"/>
              </a:ext>
            </a:extLst>
          </p:cNvPr>
          <p:cNvSpPr/>
          <p:nvPr userDrawn="1"/>
        </p:nvSpPr>
        <p:spPr>
          <a:xfrm>
            <a:off x="4572803" y="447728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47F01C35-1714-4079-B838-88A8FB2B95AB}"/>
              </a:ext>
            </a:extLst>
          </p:cNvPr>
          <p:cNvCxnSpPr>
            <a:cxnSpLocks/>
          </p:cNvCxnSpPr>
          <p:nvPr userDrawn="1"/>
        </p:nvCxnSpPr>
        <p:spPr>
          <a:xfrm flipV="1">
            <a:off x="8375383" y="1835678"/>
            <a:ext cx="0" cy="292418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  <a:alpha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3403E49B-03CC-4E6F-9E36-20F3236212A1}"/>
              </a:ext>
            </a:extLst>
          </p:cNvPr>
          <p:cNvSpPr/>
          <p:nvPr userDrawn="1"/>
        </p:nvSpPr>
        <p:spPr>
          <a:xfrm>
            <a:off x="8215363" y="3577998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4B945D51-2BBF-44D4-8BBD-E49E30EC473B}"/>
              </a:ext>
            </a:extLst>
          </p:cNvPr>
          <p:cNvSpPr/>
          <p:nvPr userDrawn="1"/>
        </p:nvSpPr>
        <p:spPr>
          <a:xfrm>
            <a:off x="8219306" y="2636312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B4ABA39C-F8CF-4015-A114-02EE65ED301D}"/>
              </a:ext>
            </a:extLst>
          </p:cNvPr>
          <p:cNvSpPr/>
          <p:nvPr userDrawn="1"/>
        </p:nvSpPr>
        <p:spPr>
          <a:xfrm>
            <a:off x="8219306" y="1685727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9A5B8141-7DD7-4DCD-BB96-2F5F189D14E1}"/>
              </a:ext>
            </a:extLst>
          </p:cNvPr>
          <p:cNvSpPr/>
          <p:nvPr userDrawn="1"/>
        </p:nvSpPr>
        <p:spPr>
          <a:xfrm>
            <a:off x="8221494" y="4475896"/>
            <a:ext cx="307777" cy="307777"/>
          </a:xfrm>
          <a:prstGeom prst="ellipse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ісце для вмісту 2">
            <a:extLst>
              <a:ext uri="{FF2B5EF4-FFF2-40B4-BE49-F238E27FC236}">
                <a16:creationId xmlns:a16="http://schemas.microsoft.com/office/drawing/2014/main" xmlns="" id="{C6AFD846-AE2E-4027-A630-E19E51FB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228" y="1673140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0" name="Місце для вмісту 2">
            <a:extLst>
              <a:ext uri="{FF2B5EF4-FFF2-40B4-BE49-F238E27FC236}">
                <a16:creationId xmlns:a16="http://schemas.microsoft.com/office/drawing/2014/main" xmlns="" id="{9CF4DE0D-886E-4DFD-9634-22BBA4EC83E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79206" y="1656790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1" name="Місце для вмісту 2">
            <a:extLst>
              <a:ext uri="{FF2B5EF4-FFF2-40B4-BE49-F238E27FC236}">
                <a16:creationId xmlns:a16="http://schemas.microsoft.com/office/drawing/2014/main" xmlns="" id="{1776FA0F-F9AB-41F6-A63B-62F6625428C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685348" y="1652242"/>
            <a:ext cx="2318418" cy="3681425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2" name="Місце для вмісту 2">
            <a:extLst>
              <a:ext uri="{FF2B5EF4-FFF2-40B4-BE49-F238E27FC236}">
                <a16:creationId xmlns:a16="http://schemas.microsoft.com/office/drawing/2014/main" xmlns="" id="{97630905-5C2F-4F37-9608-DDA7E9CED1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1658" y="1663037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3" name="Місце для вмісту 2">
            <a:extLst>
              <a:ext uri="{FF2B5EF4-FFF2-40B4-BE49-F238E27FC236}">
                <a16:creationId xmlns:a16="http://schemas.microsoft.com/office/drawing/2014/main" xmlns="" id="{3382BAFB-D820-45FF-A464-99118B02D0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201658" y="2598848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4" name="Місце для вмісту 2">
            <a:extLst>
              <a:ext uri="{FF2B5EF4-FFF2-40B4-BE49-F238E27FC236}">
                <a16:creationId xmlns:a16="http://schemas.microsoft.com/office/drawing/2014/main" xmlns="" id="{92B15F04-1E8B-40B5-AD04-9EC2F357622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06865" y="3564793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5" name="Місце для вмісту 2">
            <a:extLst>
              <a:ext uri="{FF2B5EF4-FFF2-40B4-BE49-F238E27FC236}">
                <a16:creationId xmlns:a16="http://schemas.microsoft.com/office/drawing/2014/main" xmlns="" id="{6D04D208-1BA3-49D5-9125-D97884A543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87906" y="446251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6" name="Місце для вмісту 2">
            <a:extLst>
              <a:ext uri="{FF2B5EF4-FFF2-40B4-BE49-F238E27FC236}">
                <a16:creationId xmlns:a16="http://schemas.microsoft.com/office/drawing/2014/main" xmlns="" id="{81F3E900-673D-4915-802B-030C5484484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66672" y="166838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7" name="Місце для вмісту 2">
            <a:extLst>
              <a:ext uri="{FF2B5EF4-FFF2-40B4-BE49-F238E27FC236}">
                <a16:creationId xmlns:a16="http://schemas.microsoft.com/office/drawing/2014/main" xmlns="" id="{0DF7F4A6-3B7A-47DE-830D-8627ACD852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66672" y="2621278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8" name="Місце для вмісту 2">
            <a:extLst>
              <a:ext uri="{FF2B5EF4-FFF2-40B4-BE49-F238E27FC236}">
                <a16:creationId xmlns:a16="http://schemas.microsoft.com/office/drawing/2014/main" xmlns="" id="{56DABB5A-CCCD-45AA-9519-FCF6E9A4245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66672" y="3563899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59" name="Місце для вмісту 2">
            <a:extLst>
              <a:ext uri="{FF2B5EF4-FFF2-40B4-BE49-F238E27FC236}">
                <a16:creationId xmlns:a16="http://schemas.microsoft.com/office/drawing/2014/main" xmlns="" id="{2C23ED28-63DC-4AF0-BAF2-1E88A5A0DF0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826" y="4462515"/>
            <a:ext cx="393212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0" name="Місце для вмісту 2">
            <a:extLst>
              <a:ext uri="{FF2B5EF4-FFF2-40B4-BE49-F238E27FC236}">
                <a16:creationId xmlns:a16="http://schemas.microsoft.com/office/drawing/2014/main" xmlns="" id="{2D97211F-1DFA-4284-A306-93E1115F40B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201711" y="1663037"/>
            <a:ext cx="394327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1" name="Місце для вмісту 2">
            <a:extLst>
              <a:ext uri="{FF2B5EF4-FFF2-40B4-BE49-F238E27FC236}">
                <a16:creationId xmlns:a16="http://schemas.microsoft.com/office/drawing/2014/main" xmlns="" id="{5F885FFD-C90A-453E-A851-A5D46C5F35A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28812" y="2621211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2" name="Місце для вмісту 2">
            <a:extLst>
              <a:ext uri="{FF2B5EF4-FFF2-40B4-BE49-F238E27FC236}">
                <a16:creationId xmlns:a16="http://schemas.microsoft.com/office/drawing/2014/main" xmlns="" id="{8BA20A24-2A21-45F7-8194-095A7ABC074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28813" y="3558597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63" name="Місце для вмісту 2">
            <a:extLst>
              <a:ext uri="{FF2B5EF4-FFF2-40B4-BE49-F238E27FC236}">
                <a16:creationId xmlns:a16="http://schemas.microsoft.com/office/drawing/2014/main" xmlns="" id="{A35D042A-77CF-4DAC-87D0-67E82529907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138190" y="4462515"/>
            <a:ext cx="521371" cy="558346"/>
          </a:xfrm>
        </p:spPr>
        <p:txBody>
          <a:bodyPr>
            <a:noAutofit/>
          </a:bodyPr>
          <a:lstStyle>
            <a:lvl1pPr marL="0" indent="0" algn="just">
              <a:buNone/>
              <a:defRPr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054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8B976C6-7054-4B17-909C-9C5B52D501F8}"/>
              </a:ext>
            </a:extLst>
          </p:cNvPr>
          <p:cNvSpPr/>
          <p:nvPr userDrawn="1"/>
        </p:nvSpPr>
        <p:spPr>
          <a:xfrm>
            <a:off x="11215764" y="594328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FC914E7-80DC-48C7-A642-B4E6064DB473}"/>
              </a:ext>
            </a:extLst>
          </p:cNvPr>
          <p:cNvSpPr/>
          <p:nvPr userDrawn="1"/>
        </p:nvSpPr>
        <p:spPr>
          <a:xfrm>
            <a:off x="11485774" y="623328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752DAB8-0098-461B-9556-724E1BB2A8E1}"/>
              </a:ext>
            </a:extLst>
          </p:cNvPr>
          <p:cNvSpPr/>
          <p:nvPr userDrawn="1"/>
        </p:nvSpPr>
        <p:spPr>
          <a:xfrm>
            <a:off x="11772781" y="651118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Місце для вмісту 2">
            <a:extLst>
              <a:ext uri="{FF2B5EF4-FFF2-40B4-BE49-F238E27FC236}">
                <a16:creationId xmlns:a16="http://schemas.microsoft.com/office/drawing/2014/main" xmlns="" id="{16900830-01D5-4E77-B298-5F1BAA53F47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922520" y="1433346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E838AE0-33FC-44E2-9E38-C4AD62F98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615965" y="1420781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xmlns="" id="{46F26AA5-87EE-4F51-A9C5-B7C778961E0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304692" y="141686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6" name="Місце для вмісту 2">
            <a:extLst>
              <a:ext uri="{FF2B5EF4-FFF2-40B4-BE49-F238E27FC236}">
                <a16:creationId xmlns:a16="http://schemas.microsoft.com/office/drawing/2014/main" xmlns="" id="{F1C533BC-14B9-4FEF-BBDD-C6616DB4F3C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04692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7" name="Місце для вмісту 2">
            <a:extLst>
              <a:ext uri="{FF2B5EF4-FFF2-40B4-BE49-F238E27FC236}">
                <a16:creationId xmlns:a16="http://schemas.microsoft.com/office/drawing/2014/main" xmlns="" id="{6D869989-1871-49EC-A166-B1BB1C585CE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638697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8" name="Місце для вмісту 2">
            <a:extLst>
              <a:ext uri="{FF2B5EF4-FFF2-40B4-BE49-F238E27FC236}">
                <a16:creationId xmlns:a16="http://schemas.microsoft.com/office/drawing/2014/main" xmlns="" id="{A4EF7BC1-780E-4AB1-8519-04AEEB51D90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09868" y="41035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9" name="Місце для вмісту 2">
            <a:extLst>
              <a:ext uri="{FF2B5EF4-FFF2-40B4-BE49-F238E27FC236}">
                <a16:creationId xmlns:a16="http://schemas.microsoft.com/office/drawing/2014/main" xmlns="" id="{9699284D-BE00-465D-90C0-C75351F1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44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0" name="Місце для вмісту 2">
            <a:extLst>
              <a:ext uri="{FF2B5EF4-FFF2-40B4-BE49-F238E27FC236}">
                <a16:creationId xmlns:a16="http://schemas.microsoft.com/office/drawing/2014/main" xmlns="" id="{D0D83914-BDE4-479D-9380-7B7E05FF6E7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99462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1" name="Місце для вмісту 2">
            <a:extLst>
              <a:ext uri="{FF2B5EF4-FFF2-40B4-BE49-F238E27FC236}">
                <a16:creationId xmlns:a16="http://schemas.microsoft.com/office/drawing/2014/main" xmlns="" id="{88C647AB-3383-414B-91FA-54C0020C74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91089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2" name="Місце для вмісту 2">
            <a:extLst>
              <a:ext uri="{FF2B5EF4-FFF2-40B4-BE49-F238E27FC236}">
                <a16:creationId xmlns:a16="http://schemas.microsoft.com/office/drawing/2014/main" xmlns="" id="{32B9321A-42B1-4D74-94BC-DDBE8B38029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079816" y="53231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3" name="Місце для вмісту 2">
            <a:extLst>
              <a:ext uri="{FF2B5EF4-FFF2-40B4-BE49-F238E27FC236}">
                <a16:creationId xmlns:a16="http://schemas.microsoft.com/office/drawing/2014/main" xmlns="" id="{C1B8931E-DFCC-4B03-B262-A315182286D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91089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4" name="Місце для вмісту 2">
            <a:extLst>
              <a:ext uri="{FF2B5EF4-FFF2-40B4-BE49-F238E27FC236}">
                <a16:creationId xmlns:a16="http://schemas.microsoft.com/office/drawing/2014/main" xmlns="" id="{BDD89C24-9282-4F7F-8799-4F0CE954AB2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079816" y="26403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3077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6F2EA6-B83B-46AC-8530-06DB0CCDC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7701" y="1653413"/>
            <a:ext cx="8792746" cy="47786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33" name="Місце для вмісту 2">
            <a:extLst>
              <a:ext uri="{FF2B5EF4-FFF2-40B4-BE49-F238E27FC236}">
                <a16:creationId xmlns:a16="http://schemas.microsoft.com/office/drawing/2014/main" xmlns="" id="{16900830-01D5-4E77-B298-5F1BAA53F47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76108" y="1537146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4" name="Місце для вмісту 2">
            <a:extLst>
              <a:ext uri="{FF2B5EF4-FFF2-40B4-BE49-F238E27FC236}">
                <a16:creationId xmlns:a16="http://schemas.microsoft.com/office/drawing/2014/main" xmlns="" id="{0E838AE0-33FC-44E2-9E38-C4AD62F98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69553" y="1524581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7" name="Місце для вмісту 2">
            <a:extLst>
              <a:ext uri="{FF2B5EF4-FFF2-40B4-BE49-F238E27FC236}">
                <a16:creationId xmlns:a16="http://schemas.microsoft.com/office/drawing/2014/main" xmlns="" id="{6D869989-1871-49EC-A166-B1BB1C585CE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92285" y="42073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8" name="Місце для вмісту 2">
            <a:extLst>
              <a:ext uri="{FF2B5EF4-FFF2-40B4-BE49-F238E27FC236}">
                <a16:creationId xmlns:a16="http://schemas.microsoft.com/office/drawing/2014/main" xmlns="" id="{A4EF7BC1-780E-4AB1-8519-04AEEB51D90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963456" y="4207310"/>
            <a:ext cx="812402" cy="1023308"/>
          </a:xfrm>
        </p:spPr>
        <p:txBody>
          <a:bodyPr>
            <a:noAutofit/>
          </a:bodyPr>
          <a:lstStyle>
            <a:lvl1pPr marL="0" indent="0" algn="just">
              <a:buNone/>
              <a:defRPr sz="8000">
                <a:solidFill>
                  <a:srgbClr val="FBBB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1</a:t>
            </a:r>
          </a:p>
        </p:txBody>
      </p:sp>
      <p:sp>
        <p:nvSpPr>
          <p:cNvPr id="39" name="Місце для вмісту 2">
            <a:extLst>
              <a:ext uri="{FF2B5EF4-FFF2-40B4-BE49-F238E27FC236}">
                <a16:creationId xmlns:a16="http://schemas.microsoft.com/office/drawing/2014/main" xmlns="" id="{9699284D-BE00-465D-90C0-C75351F1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32" y="27441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0" name="Місце для вмісту 2">
            <a:extLst>
              <a:ext uri="{FF2B5EF4-FFF2-40B4-BE49-F238E27FC236}">
                <a16:creationId xmlns:a16="http://schemas.microsoft.com/office/drawing/2014/main" xmlns="" id="{D0D83914-BDE4-479D-9380-7B7E05FF6E7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653050" y="54269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1" name="Місце для вмісту 2">
            <a:extLst>
              <a:ext uri="{FF2B5EF4-FFF2-40B4-BE49-F238E27FC236}">
                <a16:creationId xmlns:a16="http://schemas.microsoft.com/office/drawing/2014/main" xmlns="" id="{88C647AB-3383-414B-91FA-54C0020C74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344677" y="5426927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43" name="Місце для вмісту 2">
            <a:extLst>
              <a:ext uri="{FF2B5EF4-FFF2-40B4-BE49-F238E27FC236}">
                <a16:creationId xmlns:a16="http://schemas.microsoft.com/office/drawing/2014/main" xmlns="" id="{C1B8931E-DFCC-4B03-B262-A315182286D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344677" y="2744198"/>
            <a:ext cx="3262154" cy="102330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230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2619EA-811B-4DCE-B763-D3DCBB762B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53"/>
            <a:ext cx="8201025" cy="46130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1" name="Місце для вмісту 2">
            <a:extLst>
              <a:ext uri="{FF2B5EF4-FFF2-40B4-BE49-F238E27FC236}">
                <a16:creationId xmlns:a16="http://schemas.microsoft.com/office/drawing/2014/main" xmlns="" id="{9F1CCA7F-A07B-4258-9264-F81C005D68F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865947" y="1914638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2" name="Місце для вмісту 2">
            <a:extLst>
              <a:ext uri="{FF2B5EF4-FFF2-40B4-BE49-F238E27FC236}">
                <a16:creationId xmlns:a16="http://schemas.microsoft.com/office/drawing/2014/main" xmlns="" id="{22DCA500-49C6-4054-9341-98C32CE2CA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65947" y="4201494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3" name="Місце для вмісту 2">
            <a:extLst>
              <a:ext uri="{FF2B5EF4-FFF2-40B4-BE49-F238E27FC236}">
                <a16:creationId xmlns:a16="http://schemas.microsoft.com/office/drawing/2014/main" xmlns="" id="{39EF959A-C185-4A10-BE12-6113F9FDCB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358745" y="4201494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4" name="Місце для вмісту 2">
            <a:extLst>
              <a:ext uri="{FF2B5EF4-FFF2-40B4-BE49-F238E27FC236}">
                <a16:creationId xmlns:a16="http://schemas.microsoft.com/office/drawing/2014/main" xmlns="" id="{EEDC426F-4DBB-4552-8E0B-1C0043BF2A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58745" y="1914638"/>
            <a:ext cx="3556919" cy="558346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5" name="Місце для вмісту 2">
            <a:extLst>
              <a:ext uri="{FF2B5EF4-FFF2-40B4-BE49-F238E27FC236}">
                <a16:creationId xmlns:a16="http://schemas.microsoft.com/office/drawing/2014/main" xmlns="" id="{5C65E780-602A-48B9-9E58-A6B9E5E7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947" y="2488228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6" name="Місце для вмісту 2">
            <a:extLst>
              <a:ext uri="{FF2B5EF4-FFF2-40B4-BE49-F238E27FC236}">
                <a16:creationId xmlns:a16="http://schemas.microsoft.com/office/drawing/2014/main" xmlns="" id="{299F4CE2-462C-4DF7-AC8C-70993C582D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65947" y="4787896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7" name="Місце для вмісту 2">
            <a:extLst>
              <a:ext uri="{FF2B5EF4-FFF2-40B4-BE49-F238E27FC236}">
                <a16:creationId xmlns:a16="http://schemas.microsoft.com/office/drawing/2014/main" xmlns="" id="{36A135A0-F6FD-43D2-A500-0DFBAC0520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52668" y="4787896"/>
            <a:ext cx="3906734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8" name="Місце для вмісту 2">
            <a:extLst>
              <a:ext uri="{FF2B5EF4-FFF2-40B4-BE49-F238E27FC236}">
                <a16:creationId xmlns:a16="http://schemas.microsoft.com/office/drawing/2014/main" xmlns="" id="{3803BC81-35B1-4914-8FE2-375C68F6954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81991" y="2488228"/>
            <a:ext cx="3877411" cy="1234688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80908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174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32B08A7-A657-48ED-96EA-C9E1B83011E8}"/>
              </a:ext>
            </a:extLst>
          </p:cNvPr>
          <p:cNvSpPr/>
          <p:nvPr userDrawn="1"/>
        </p:nvSpPr>
        <p:spPr>
          <a:xfrm>
            <a:off x="-502364" y="5863044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E435B9F-7767-4FC7-99F8-3F77B1B9AC52}"/>
              </a:ext>
            </a:extLst>
          </p:cNvPr>
          <p:cNvSpPr/>
          <p:nvPr userDrawn="1"/>
        </p:nvSpPr>
        <p:spPr>
          <a:xfrm>
            <a:off x="-266533" y="5201580"/>
            <a:ext cx="965709" cy="965709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Місце для вмісту 2">
            <a:extLst>
              <a:ext uri="{FF2B5EF4-FFF2-40B4-BE49-F238E27FC236}">
                <a16:creationId xmlns:a16="http://schemas.microsoft.com/office/drawing/2014/main" xmlns="" id="{3961D4FF-EBC1-438B-AAE7-CB85380A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989" y="1835384"/>
            <a:ext cx="4173168" cy="44697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  <p:sp>
        <p:nvSpPr>
          <p:cNvPr id="19" name="Місце для вмісту 2">
            <a:extLst>
              <a:ext uri="{FF2B5EF4-FFF2-40B4-BE49-F238E27FC236}">
                <a16:creationId xmlns:a16="http://schemas.microsoft.com/office/drawing/2014/main" xmlns="" id="{4C215C6F-6D99-4E03-ADA2-1A655D7A05C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95036" y="1856821"/>
            <a:ext cx="5456462" cy="4448350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Фотографія</a:t>
            </a:r>
          </a:p>
        </p:txBody>
      </p:sp>
    </p:spTree>
    <p:extLst>
      <p:ext uri="{BB962C8B-B14F-4D97-AF65-F5344CB8AC3E}">
        <p14:creationId xmlns:p14="http://schemas.microsoft.com/office/powerpoint/2010/main" val="3542367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9E19E38-9C43-4756-8E88-C95AFC71FB9B}"/>
              </a:ext>
            </a:extLst>
          </p:cNvPr>
          <p:cNvSpPr/>
          <p:nvPr userDrawn="1"/>
        </p:nvSpPr>
        <p:spPr>
          <a:xfrm>
            <a:off x="11215764" y="5943285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FA6407F-BD8B-47C9-933A-A241827EBA88}"/>
              </a:ext>
            </a:extLst>
          </p:cNvPr>
          <p:cNvSpPr/>
          <p:nvPr userDrawn="1"/>
        </p:nvSpPr>
        <p:spPr>
          <a:xfrm>
            <a:off x="11485774" y="6233287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0A0CF056-12C6-4890-8226-8D12DBE95E5F}"/>
              </a:ext>
            </a:extLst>
          </p:cNvPr>
          <p:cNvSpPr/>
          <p:nvPr userDrawn="1"/>
        </p:nvSpPr>
        <p:spPr>
          <a:xfrm>
            <a:off x="11772781" y="6511183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xmlns="" id="{DA0036D7-B6B5-474B-9A57-5339D7690A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9422" y="1900698"/>
            <a:ext cx="5850169" cy="4469787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Фотографія</a:t>
            </a:r>
          </a:p>
          <a:p>
            <a:pPr lvl="0"/>
            <a:endParaRPr lang="uk-UA" dirty="0"/>
          </a:p>
        </p:txBody>
      </p:sp>
      <p:sp>
        <p:nvSpPr>
          <p:cNvPr id="17" name="Місце для вмісту 2">
            <a:extLst>
              <a:ext uri="{FF2B5EF4-FFF2-40B4-BE49-F238E27FC236}">
                <a16:creationId xmlns:a16="http://schemas.microsoft.com/office/drawing/2014/main" xmlns="" id="{F2536D63-1E96-4DDB-ABEB-4052158EAC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7659" y="1922135"/>
            <a:ext cx="3792160" cy="4448350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802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7BB783-B55A-4416-8B58-DCD05A865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10" y="147248"/>
            <a:ext cx="2129637" cy="1506165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169A382-4AAB-45D1-84E3-905C24AC7D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27095" y="1308962"/>
            <a:ext cx="8053594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Місце для вмісту 2">
            <a:extLst>
              <a:ext uri="{FF2B5EF4-FFF2-40B4-BE49-F238E27FC236}">
                <a16:creationId xmlns:a16="http://schemas.microsoft.com/office/drawing/2014/main" xmlns="" id="{967D5FF9-A71F-41D3-96C4-DCD453BAC7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00293" y="621157"/>
            <a:ext cx="7812401" cy="558346"/>
          </a:xfrm>
        </p:spPr>
        <p:txBody>
          <a:bodyPr>
            <a:noAutofit/>
          </a:bodyPr>
          <a:lstStyle>
            <a:lvl1pPr marL="0" indent="0" algn="just">
              <a:buNone/>
              <a:defRPr sz="4400">
                <a:latin typeface="Cambria Math" panose="02040503050406030204" pitchFamily="18" charset="0"/>
                <a:ea typeface="Cambria Math" panose="02040503050406030204" pitchFamily="18" charset="0"/>
                <a:cs typeface="Helvetica" panose="020B0604020202020204" pitchFamily="34" charset="0"/>
              </a:defRPr>
            </a:lvl1pPr>
            <a:lvl2pPr marL="457200" indent="0" algn="just">
              <a:buNone/>
              <a:defRPr sz="28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914400" indent="0" algn="just">
              <a:buNone/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716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828800" indent="0" algn="just">
              <a:buNone/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</p:spTree>
    <p:extLst>
      <p:ext uri="{BB962C8B-B14F-4D97-AF65-F5344CB8AC3E}">
        <p14:creationId xmlns:p14="http://schemas.microsoft.com/office/powerpoint/2010/main" val="17398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50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8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14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03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23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739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1FE5-FD45-4D1D-B789-8CD59D35E980}" type="datetimeFigureOut">
              <a:rPr lang="uk-UA" smtClean="0"/>
              <a:t>10.02.2022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244A-D2B2-4A04-BBC8-FB9551EFD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68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660" r:id="rId12"/>
    <p:sldLayoutId id="2147483661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3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700-18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nazk.gov.ua/category/deklaruvannya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C0CCB-1D2A-4741-8CF1-8FBF13FD871E}"/>
              </a:ext>
            </a:extLst>
          </p:cNvPr>
          <p:cNvSpPr txBox="1"/>
          <p:nvPr/>
        </p:nvSpPr>
        <p:spPr>
          <a:xfrm>
            <a:off x="1058779" y="1185415"/>
            <a:ext cx="10544620" cy="2693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ЕЛЕКТРОННЕ ДЕКЛАРУВАННЯ</a:t>
            </a:r>
            <a:r>
              <a:rPr lang="uk-UA" sz="40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У</a:t>
            </a:r>
            <a:r>
              <a:rPr lang="uk-UA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202</a:t>
            </a:r>
            <a:r>
              <a:rPr lang="en-US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uk-UA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році</a:t>
            </a:r>
            <a:r>
              <a:rPr lang="ru-RU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ctr"/>
            <a:r>
              <a:rPr lang="uk-UA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4000" b="1" dirty="0" smtClean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потрібно знати</a:t>
            </a:r>
            <a:endParaRPr lang="uk-UA" sz="4000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uk-UA" sz="4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82" y="3090372"/>
            <a:ext cx="5905411" cy="2624627"/>
          </a:xfrm>
          <a:prstGeom prst="rect">
            <a:avLst/>
          </a:prstGeom>
        </p:spPr>
      </p:pic>
      <p:cxnSp>
        <p:nvCxnSpPr>
          <p:cNvPr id="4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930744" y="1185636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793843" y="6270983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1F773044-E3F5-45C5-9FC7-C7FF6DB24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3" y="1320966"/>
            <a:ext cx="1036102" cy="1036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899125-75B2-48E0-9E3D-A56A6BD775E9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«Щорічна» декларація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0AF3F592-5E85-45F5-A250-33A01DC4492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EC9C4C-8D9C-4E25-A193-F319950959F2}"/>
              </a:ext>
            </a:extLst>
          </p:cNvPr>
          <p:cNvSpPr txBox="1"/>
          <p:nvPr/>
        </p:nvSpPr>
        <p:spPr>
          <a:xfrm>
            <a:off x="1373777" y="1626679"/>
            <a:ext cx="10640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7A0F2"/>
                </a:solidFill>
              </a:rPr>
              <a:t>Обов’язок подавати щорічну декларацію виникає в суб’єкта декларування:</a:t>
            </a:r>
          </a:p>
          <a:p>
            <a:endParaRPr lang="uk-UA" sz="2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EC9C4C-8D9C-4E25-A193-F319950959F2}"/>
              </a:ext>
            </a:extLst>
          </p:cNvPr>
          <p:cNvSpPr txBox="1"/>
          <p:nvPr/>
        </p:nvSpPr>
        <p:spPr>
          <a:xfrm>
            <a:off x="690160" y="2378401"/>
            <a:ext cx="51075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щороку протягом строку здійснення діяльності  або перебування на посаді 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(щорічна декларація</a:t>
            </a:r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(продовжується діяльність)</a:t>
            </a:r>
          </a:p>
          <a:p>
            <a:pPr algn="just"/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цього у розділі І «Вид декларації та звітний період» декларації слід обрати позначку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«я продовжую виконувати функції держави або органу місцевого самоврядування</a:t>
            </a:r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4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098105" y="3702386"/>
            <a:ext cx="336884" cy="5534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7933" y="2378401"/>
            <a:ext cx="52761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наступного року після припинення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діяльності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або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перебування на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посаді 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щорічна декларація (після звільнення</a:t>
            </a:r>
            <a:r>
              <a:rPr lang="uk-UA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))</a:t>
            </a:r>
            <a:endParaRPr lang="en-US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цього у розділі І «Вид декларації та звітний період» декларації слід обрати позначку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«я припинив(ла) виконувати функції держави або органу місцевого самоврядування (після звільнення</a:t>
            </a:r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)».</a:t>
            </a:r>
            <a:endParaRPr lang="uk-UA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uk-UA" b="0" i="0" dirty="0">
              <a:solidFill>
                <a:srgbClr val="1A1A2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737571" y="3702386"/>
            <a:ext cx="336884" cy="5534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80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685772" y="2662219"/>
            <a:ext cx="47181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Подається у разі: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припинення діяльності</a:t>
            </a: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;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не пізніше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30 календарних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днів </a:t>
            </a:r>
            <a:r>
              <a:rPr lang="uk-UA" sz="2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/>
            </a:r>
            <a:br>
              <a:rPr lang="uk-UA" sz="2200" b="1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 дня припинення діяльності</a:t>
            </a:r>
            <a:r>
              <a:rPr lang="uk-UA" sz="22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;</a:t>
            </a:r>
          </a:p>
          <a:p>
            <a:pPr>
              <a:buClr>
                <a:schemeClr val="tx1"/>
              </a:buClr>
            </a:pPr>
            <a:endParaRPr lang="uk-UA" sz="22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за період, не охоплений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раніше поданими деклараціями.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B47B5B-1251-4ED6-82E8-EAD16B78BCBB}"/>
              </a:ext>
            </a:extLst>
          </p:cNvPr>
          <p:cNvSpPr txBox="1"/>
          <p:nvPr/>
        </p:nvSpPr>
        <p:spPr>
          <a:xfrm>
            <a:off x="6087978" y="2662219"/>
            <a:ext cx="531338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Не подається у разі: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переведення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звільнення у зв’язку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перемогою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 конкурсі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умови прийняття на роботу упродовж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 календарних днів після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звільнення);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особа одночасно обіймала дві посади,  але протягом року звільнилася або іншим чином припинила перебувати на одній із таких посад.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Рисунок 11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A47B9FBF-00E3-448B-A4B4-44F58000A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44" y="1640031"/>
            <a:ext cx="767638" cy="763857"/>
          </a:xfrm>
          <a:prstGeom prst="rect">
            <a:avLst/>
          </a:prstGeom>
        </p:spPr>
      </p:pic>
      <p:pic>
        <p:nvPicPr>
          <p:cNvPr id="13" name="Рисунок 12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F9A4F34-2FC1-4B50-A831-931DCF30A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37" y="1640031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F9077A-0B97-4EBC-8D2B-24FC275B30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Декларація «</a:t>
            </a:r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звільненні»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723167DC-CFC1-426A-8836-69B9B0118E5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0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515496" y="1405806"/>
            <a:ext cx="101728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Подається після визначення переможцем конкурсу, до дня призначення або обрання на посаду. Але звертайте увагу на вимоги спеціальних законів!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перемогли у конкурсі на декілька посад в одному органі та раніше не подавали декларацію за минулий рік, потрібно подавати лише одну декларацію кандидата на посаду, на яку хочете бути призначеними.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особа подала щорічну декларацію (з будь-якою позначкою) за минулий рік, декларація кандидата на посаду за цей період не подається 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подана декларація кандидата на посаду охоплювала попередній звітний рік, а в виник обов’язок подати щорічну декларацію за той самий звітний період, то особа зобов’язана подати щорічну декларацію.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кандидата на посаду не зазначаються відомості про видатки та інші правочини, вчинені суб’єктом декларування у звітному періоді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F9077A-0B97-4EBC-8D2B-24FC275B30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Декларація </a:t>
            </a:r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«Кандидата на посаду»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xmlns="" id="{723167DC-CFC1-426A-8836-69B9B0118E5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7" y="1489973"/>
            <a:ext cx="717581" cy="717581"/>
          </a:xfrm>
          <a:prstGeom prst="rect">
            <a:avLst/>
          </a:prstGeom>
        </p:spPr>
      </p:pic>
      <p:pic>
        <p:nvPicPr>
          <p:cNvPr id="17" name="Рисунок 16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0" y="2529393"/>
            <a:ext cx="717581" cy="717581"/>
          </a:xfrm>
          <a:prstGeom prst="rect">
            <a:avLst/>
          </a:prstGeom>
        </p:spPr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8" y="4730933"/>
            <a:ext cx="717581" cy="717581"/>
          </a:xfrm>
          <a:prstGeom prst="rect">
            <a:avLst/>
          </a:prstGeom>
        </p:spPr>
      </p:pic>
      <p:pic>
        <p:nvPicPr>
          <p:cNvPr id="19" name="Рисунок 18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9" y="3564413"/>
            <a:ext cx="717581" cy="717581"/>
          </a:xfrm>
          <a:prstGeom prst="rect">
            <a:avLst/>
          </a:prstGeom>
        </p:spPr>
      </p:pic>
      <p:pic>
        <p:nvPicPr>
          <p:cNvPr id="20" name="Рисунок 1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3" y="5638854"/>
            <a:ext cx="717581" cy="7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18719F-B576-4788-9FC2-0796471CDE38}"/>
              </a:ext>
            </a:extLst>
          </p:cNvPr>
          <p:cNvSpPr txBox="1"/>
          <p:nvPr/>
        </p:nvSpPr>
        <p:spPr>
          <a:xfrm>
            <a:off x="2671403" y="2277360"/>
            <a:ext cx="85168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прізвище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, ім’я, по батькові (за наявності);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дату народження;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реєстраційний номер облікової картки платника податків (за наявності);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реквізити паспорта громадянина України;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унікальний номер запису в Єдиному державному демографічному реєстрі (за наявності);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 місце проживання;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4" y="2926067"/>
            <a:ext cx="1646040" cy="1646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655F5-0F95-4A1F-8640-5A81900C7A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30744" y="1446363"/>
            <a:ext cx="10559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ідентифікації особи в Україні суб’єкт декларування зазначає такі відомості:</a:t>
            </a:r>
          </a:p>
        </p:txBody>
      </p:sp>
    </p:spTree>
    <p:extLst>
      <p:ext uri="{BB962C8B-B14F-4D97-AF65-F5344CB8AC3E}">
        <p14:creationId xmlns:p14="http://schemas.microsoft.com/office/powerpoint/2010/main" val="30944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7C7BBB-DC15-4E44-9552-4562150EDDC2}"/>
              </a:ext>
            </a:extLst>
          </p:cNvPr>
          <p:cNvSpPr txBox="1"/>
          <p:nvPr/>
        </p:nvSpPr>
        <p:spPr>
          <a:xfrm>
            <a:off x="957908" y="206886"/>
            <a:ext cx="10434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 2.2  Унікальний номер запису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Єдиному державному демографічному реєстрі</a:t>
            </a:r>
          </a:p>
        </p:txBody>
      </p:sp>
      <p:pic>
        <p:nvPicPr>
          <p:cNvPr id="13" name="Picture 4" descr="https://lh5.googleusercontent.com/2VgOcyUTnloc2pnsvgQdb_jomuD2DYLzn8l_bIwafCLwLGHTgkekxU0Vk0BVMgt2r_A9PFVYIPaPizbQxSJ8BSuHm9gV4EgkBG7UF1NSC2ZiYnY7sUlcg2aGB-FeQz6r_PnCKbQ">
            <a:extLst>
              <a:ext uri="{FF2B5EF4-FFF2-40B4-BE49-F238E27FC236}">
                <a16:creationId xmlns:a16="http://schemas.microsoft.com/office/drawing/2014/main" xmlns="" id="{2B227C4A-C3BB-45DA-850A-470EB948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55" y="1560344"/>
            <a:ext cx="10277312" cy="47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AC2B9E90-12DE-4018-9E97-2C339F475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18719F-B576-4788-9FC2-0796471CDE38}"/>
              </a:ext>
            </a:extLst>
          </p:cNvPr>
          <p:cNvSpPr txBox="1"/>
          <p:nvPr/>
        </p:nvSpPr>
        <p:spPr>
          <a:xfrm>
            <a:off x="2034143" y="2032513"/>
            <a:ext cx="8978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фактичне місце проживання.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місце реєстрації та фактичного проживання, зазначена у цьому розділі, підлягає дублюванню у розділі 3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«Об’єкти нерухомості».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0EF7CE8-6A0E-4C6B-A79B-1DBD99DF6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8" y="1974976"/>
            <a:ext cx="832685" cy="832685"/>
          </a:xfrm>
          <a:prstGeom prst="rect">
            <a:avLst/>
          </a:prstGeom>
        </p:spPr>
      </p:pic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" y="3094342"/>
            <a:ext cx="930186" cy="930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655F5-0F95-4A1F-8640-5A81900C7A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88094" y="4823837"/>
            <a:ext cx="7928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адресному блоці декларації необхідно відобразити назву району, територіальної громади.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EF7CE8-6A0E-4C6B-A79B-1DBD99DF6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4" y="4792214"/>
            <a:ext cx="832685" cy="8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F8D4A0-5DB0-47AE-A318-76958BBE3386}"/>
              </a:ext>
            </a:extLst>
          </p:cNvPr>
          <p:cNvSpPr txBox="1"/>
          <p:nvPr/>
        </p:nvSpPr>
        <p:spPr>
          <a:xfrm>
            <a:off x="2209352" y="2643332"/>
            <a:ext cx="832585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прізвище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, ім’я, по батькові (за наявності) (латиницею);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країна, в якій видано документ, що посвідчує особу;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тип документа, що посвідчує особу;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реквізити документа, що посвідчує особу;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ідентифікаційний номер (за наявності).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EBA741-DD0B-4926-BC10-8A2A72A681FE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59440219-EB80-4465-ADF4-4D5330F2702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DD85F1D-1F11-4AB2-80F2-1A261ED37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" y="3075680"/>
            <a:ext cx="930186" cy="9301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0744" y="1371318"/>
            <a:ext cx="10561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наявності документів для ідентифікації особи за межами України суб’єкт декларування у блоці полів «Для ідентифікації за межами України» обирає позначку «Дані наявні» та вказує такі відомості: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6234" y="4650762"/>
            <a:ext cx="10810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 відсутності документів для ідентифікації особи за межами України слід обрати позначку «Дані відсутні».</a:t>
            </a:r>
          </a:p>
          <a:p>
            <a:endParaRPr lang="uk-UA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у блоці полів «Для ідентифікації за межами України» зазначається станом на кінець звітного періоду.</a:t>
            </a:r>
            <a:endParaRPr lang="uk-UA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EBA741-DD0B-4926-BC10-8A2A72A681FE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59440219-EB80-4465-ADF4-4D5330F2702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DD85F1D-1F11-4AB2-80F2-1A261ED37F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8" y="2534151"/>
            <a:ext cx="1963803" cy="196380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6316" y="1398498"/>
            <a:ext cx="84176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Під час заповнення блоку полів «Для ідентифікації за межами України» суб’єкт декларування зобов’язаний підтвердити відсутність громадянства (підданства) іноземної держави / права на постійне проживання на території іноземної держави шляхом проставлення </a:t>
            </a:r>
            <a:r>
              <a:rPr lang="uk-UA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позначки «У мене відсутнє громадянство (підданство) іноземної держави, а також документи, які дають право на постійне проживання на території іноземної держави»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або – у разі наявності громадянства / права на постійне проживання – зазначити відповідні відомості у полях декларації.</a:t>
            </a:r>
            <a:endParaRPr lang="uk-UA" sz="32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18719F-B576-4788-9FC2-0796471CDE38}"/>
              </a:ext>
            </a:extLst>
          </p:cNvPr>
          <p:cNvSpPr txBox="1"/>
          <p:nvPr/>
        </p:nvSpPr>
        <p:spPr>
          <a:xfrm>
            <a:off x="1946187" y="1317352"/>
            <a:ext cx="89784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 </a:t>
            </a:r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місце роботи або проходження служби (або місце майбутньої роботи чи проходження служби для кандидатів) необхідно вказати</a:t>
            </a:r>
            <a:r>
              <a:rPr lang="ru-RU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-RU" sz="24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endParaRPr lang="en-US" sz="2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Код ЄДРПОУ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найменування органу, установи, організації,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підприємства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займану посаду або посаду, на яку претендує кандидат, тип та категорію посади (якщо така є) суб’єкта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3" y="1774331"/>
            <a:ext cx="930186" cy="930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F655F5-0F95-4A1F-8640-5A81900C7AFD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6DB885F-D100-4829-8DDE-503D7D0846C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5909" y="5608449"/>
            <a:ext cx="11108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27A0F2"/>
              </a:buClr>
              <a:buSzPct val="300000"/>
              <a:buFont typeface="Symbol" panose="05050102010706020507" pitchFamily="18" charset="2"/>
              <a:buChar char="!"/>
            </a:pP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зазначаються відомості про місце роботи (проходження служби) і посаду, у зв’язку з якою виник обов’язок подати декларацію за певний звітний період.</a:t>
            </a:r>
            <a:endParaRPr lang="uk-UA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F8D4A0-5DB0-47AE-A318-76958BBE3386}"/>
              </a:ext>
            </a:extLst>
          </p:cNvPr>
          <p:cNvSpPr txBox="1"/>
          <p:nvPr/>
        </p:nvSpPr>
        <p:spPr>
          <a:xfrm>
            <a:off x="1900954" y="3922265"/>
            <a:ext cx="96044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Належність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національних публічних діячів.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національних публічних діячів визначений Законом України «Про запобігання легалізації (відмиванню) доходів, одержаних злочинним шляхом, фінансуванню тероризму та фінансуванню розповсюдження зброї масового знищення» (п. 37 ч. 1 ст. 1).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EBA741-DD0B-4926-BC10-8A2A72A681FE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59440219-EB80-4465-ADF4-4D5330F2702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DD85F1D-1F11-4AB2-80F2-1A261ED37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8" y="4362635"/>
            <a:ext cx="930186" cy="9301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5315" y="1636723"/>
            <a:ext cx="9162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Належність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службових осіб, які займають відповідальне та особливо відповідальне становище, суб’єктів декларування, які займають посади, пов’язані з високим рівнем корупційних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ризиків</a:t>
            </a:r>
            <a:r>
              <a:rPr lang="uk-UA" sz="2200" dirty="0" smtClean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Рисунок 14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DD85F1D-1F11-4AB2-80F2-1A261ED37F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4" y="1740003"/>
            <a:ext cx="930186" cy="9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Зміни у антикорупційному законодавстві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6906" y="1382232"/>
            <a:ext cx="9604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Серед</a:t>
            </a:r>
            <a:r>
              <a:rPr lang="ru-RU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оновлень: </a:t>
            </a:r>
          </a:p>
          <a:p>
            <a:endParaRPr lang="uk-UA" sz="1200" b="1" dirty="0" smtClean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Нова форма декларації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Порядок подання повідомлення про суттєві зміни в майновому стані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Порядок повідомлення про відкриття валютного рахунку в банку нерезиденті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Порядок перевірки факту подання декларацій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2759" y="5158834"/>
            <a:ext cx="10900610" cy="1323439"/>
          </a:xfrm>
          <a:prstGeom prst="rect">
            <a:avLst/>
          </a:prstGeom>
          <a:solidFill>
            <a:srgbClr val="DAF8FE"/>
          </a:solidFill>
          <a:ln w="952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342900" indent="-342900">
              <a:buSzPct val="400000"/>
              <a:buFont typeface="Symbol" panose="05050102010706020507" pitchFamily="18" charset="2"/>
              <a:buChar char="!"/>
            </a:pPr>
            <a:r>
              <a:rPr lang="ru-RU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НАЗК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опублікувало нові роз’яснення до кампанії декларування </a:t>
            </a:r>
            <a:r>
              <a:rPr lang="ru-RU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2022 року</a:t>
            </a:r>
            <a:endParaRPr lang="en-US" sz="2200" b="1" dirty="0" smtClean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uk-UA" b="1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uk-UA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Де шукати:</a:t>
            </a:r>
            <a:endParaRPr lang="en-US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Офіційний сайт НАЗК 		</a:t>
            </a:r>
            <a:r>
              <a:rPr lang="en-US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База знань 	          Декларування</a:t>
            </a:r>
            <a:endParaRPr lang="ru-RU" sz="2200" b="1" i="0" dirty="0">
              <a:solidFill>
                <a:srgbClr val="27A0F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509828" y="6132145"/>
            <a:ext cx="661736" cy="3248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7159740" y="6132145"/>
            <a:ext cx="661736" cy="3248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4" name="Рисунок 33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4" y="1489973"/>
            <a:ext cx="717581" cy="71758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40041" y="3807051"/>
            <a:ext cx="10013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Затверджено Порядок заповнення декларації.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Вперше у декларантів з’явилася повноцінна інструкція про те</a:t>
            </a:r>
            <a:r>
              <a:rPr lang="ru-RU" sz="2000"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uk-UA" sz="200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 правильно заповнювати кожен пункт декларації. 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Рисунок 34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0" y="3892122"/>
            <a:ext cx="717581" cy="7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EBA741-DD0B-4926-BC10-8A2A72A681FE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2.1. Інформація про суб’єкта декларування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59440219-EB80-4465-ADF4-4D5330F2702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09615" y="1636723"/>
            <a:ext cx="82255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Якщо особа обіймає дві і більше посад, пов’язаних із обов’язком подати декларацію, і при цьому одна з них належить до посад службових осіб, які займають відповідальне та особливо відповідальне становище, або посад, пов’язаних з високим рівнем корупційних ризиків, то в розділі 2.1 «Інформація про суб’єкта декларування» вказується саме посада службової особи, яка займає відповідальне та особливо відповідальне становище, або посада, пов’язана з високим рівнем корупційних ризиків.</a:t>
            </a:r>
            <a:endParaRPr lang="uk-UA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Рисунок 14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7DD85F1D-1F11-4AB2-80F2-1A261ED37F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2161108"/>
            <a:ext cx="1797281" cy="17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B2BAF-F652-419B-93A2-179E58D6A36C}"/>
              </a:ext>
            </a:extLst>
          </p:cNvPr>
          <p:cNvSpPr txBox="1"/>
          <p:nvPr/>
        </p:nvSpPr>
        <p:spPr>
          <a:xfrm>
            <a:off x="926470" y="1836012"/>
            <a:ext cx="48361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Члени сім’ї: 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1) чоловік, дружина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2) неповнолітні діти суб’єкта декларування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3) особи, які: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спільно проживають,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пов’язані спільним побутом,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мають взаємні права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та обов’язки</a:t>
            </a:r>
          </a:p>
          <a:p>
            <a:pPr lvl="1"/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EE44F7-53EF-4451-8D48-3C2479C9FF3D}"/>
              </a:ext>
            </a:extLst>
          </p:cNvPr>
          <p:cNvSpPr txBox="1"/>
          <p:nvPr/>
        </p:nvSpPr>
        <p:spPr>
          <a:xfrm>
            <a:off x="6636858" y="3882564"/>
            <a:ext cx="483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сукупно упродовж 183 днів протягом року, що передує року подання декларації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BE7CFB0-6C2E-47B7-BA6F-C8F0CF49CC0C}"/>
              </a:ext>
            </a:extLst>
          </p:cNvPr>
          <p:cNvSpPr txBox="1"/>
          <p:nvPr/>
        </p:nvSpPr>
        <p:spPr>
          <a:xfrm>
            <a:off x="6720293" y="1858881"/>
            <a:ext cx="4050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Немає обов'язку звертатися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суду для встановлення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факту спільного проживання</a:t>
            </a:r>
          </a:p>
        </p:txBody>
      </p:sp>
      <p:pic>
        <p:nvPicPr>
          <p:cNvPr id="28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6C206E9-B9EA-45A1-96B6-120CEF34C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73" y="1918110"/>
            <a:ext cx="1001401" cy="100140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960444C1-26EF-4C6C-A608-50D25CC2698A}"/>
              </a:ext>
            </a:extLst>
          </p:cNvPr>
          <p:cNvSpPr/>
          <p:nvPr/>
        </p:nvSpPr>
        <p:spPr>
          <a:xfrm>
            <a:off x="5792320" y="4103247"/>
            <a:ext cx="682854" cy="52475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7A0F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4C74BE-25DA-4CD2-813D-640F579846CE}"/>
              </a:ext>
            </a:extLst>
          </p:cNvPr>
          <p:cNvSpPr txBox="1"/>
          <p:nvPr/>
        </p:nvSpPr>
        <p:spPr>
          <a:xfrm>
            <a:off x="926470" y="205048"/>
            <a:ext cx="1142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Інформація про членів сім’ї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суб’єкта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декларування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3474673E-0C55-4485-9D59-41C82A4756B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94656D-C36B-4B90-A60B-B672ADDA63AB}"/>
              </a:ext>
            </a:extLst>
          </p:cNvPr>
          <p:cNvSpPr txBox="1"/>
          <p:nvPr/>
        </p:nvSpPr>
        <p:spPr>
          <a:xfrm>
            <a:off x="1934403" y="2204429"/>
            <a:ext cx="96044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Зареєстроване місце проживання.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місце реєстрації, зазначена у цьому розділі, підлягає дублюванню у розділі 3 «Об’єкти нерухомості».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C09CE1-7111-4C13-A2DC-4E868A7F96D3}"/>
              </a:ext>
            </a:extLst>
          </p:cNvPr>
          <p:cNvSpPr txBox="1"/>
          <p:nvPr/>
        </p:nvSpPr>
        <p:spPr>
          <a:xfrm>
            <a:off x="926470" y="205048"/>
            <a:ext cx="1142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Інформація про членів сім’ї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суб’єкта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декларування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8E8E191-8F2F-4470-8BBC-4F4E2622007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22A429D-EFF8-480F-8BE2-13EB3A38E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8" y="1974976"/>
            <a:ext cx="832685" cy="832685"/>
          </a:xfrm>
          <a:prstGeom prst="rect">
            <a:avLst/>
          </a:prstGeom>
        </p:spPr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1CB0A040-1412-46F6-A151-82CF61322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" y="3125375"/>
            <a:ext cx="930186" cy="93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5" y="1489973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630623-9CE7-4EFD-A8D4-F9AF8285A38B}"/>
              </a:ext>
            </a:extLst>
          </p:cNvPr>
          <p:cNvSpPr txBox="1"/>
          <p:nvPr/>
        </p:nvSpPr>
        <p:spPr>
          <a:xfrm>
            <a:off x="2229276" y="1614806"/>
            <a:ext cx="8958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нерухомості, що належать суб'єкту декларування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та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членам його сім’ї:</a:t>
            </a:r>
          </a:p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приватна власність, 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у т.ч. спільна власність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оренда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інше право користування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A2A4E91-D3C6-44BB-A15F-9CEF160893E1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Об’єкти нерухомості</a:t>
            </a:r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xmlns="" id="{DA154F34-CAB2-4779-A0BB-FB4B750EBF6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2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85334" y="1894450"/>
            <a:ext cx="539625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Ознаки: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строковість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платність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	поверненість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може бути обумовлено усно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або в договорі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304131" y="2643786"/>
            <a:ext cx="53962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Форма договору для декларування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важлива 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Найм житлового будинку – користування земельною ділянкою 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11" y="2665332"/>
            <a:ext cx="512032" cy="393290"/>
          </a:xfrm>
          <a:prstGeom prst="rect">
            <a:avLst/>
          </a:prstGeom>
        </p:spPr>
      </p:pic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7B9621D5-6E0E-43BC-A9B5-41AB8A7BC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11" y="3219334"/>
            <a:ext cx="512032" cy="393290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AEBA77A1-57FF-43B7-B40C-415C2BBF7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11" y="3773337"/>
            <a:ext cx="512032" cy="393290"/>
          </a:xfrm>
          <a:prstGeom prst="rect">
            <a:avLst/>
          </a:prstGeom>
        </p:spPr>
      </p:pic>
      <p:pic>
        <p:nvPicPr>
          <p:cNvPr id="18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969239E-DCCC-42C1-857F-D00B2EDC5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05" y="2634436"/>
            <a:ext cx="757806" cy="757806"/>
          </a:xfrm>
          <a:prstGeom prst="rect">
            <a:avLst/>
          </a:prstGeom>
        </p:spPr>
      </p:pic>
      <p:pic>
        <p:nvPicPr>
          <p:cNvPr id="19" name="Рисунок 1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9FF1BAA-5271-4317-925C-3592ED574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05" y="3671084"/>
            <a:ext cx="757806" cy="7578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C9B4B1-FBC8-4FF7-8686-486332180DCB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Оренда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03970770-D1BA-493C-B3A0-EBA0210474F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996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Особливості декларування</a:t>
            </a:r>
          </a:p>
        </p:txBody>
      </p:sp>
      <p:pic>
        <p:nvPicPr>
          <p:cNvPr id="18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69CC2C9-9A31-4277-9F1C-D10457F2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7" y="1972108"/>
            <a:ext cx="635637" cy="488230"/>
          </a:xfrm>
          <a:prstGeom prst="rect">
            <a:avLst/>
          </a:prstGeom>
        </p:spPr>
      </p:pic>
      <p:pic>
        <p:nvPicPr>
          <p:cNvPr id="23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10E5099B-1A60-4E3C-BBE3-DED7E09DC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6" y="2604319"/>
            <a:ext cx="635637" cy="488230"/>
          </a:xfrm>
          <a:prstGeom prst="rect">
            <a:avLst/>
          </a:prstGeom>
        </p:spPr>
      </p:pic>
      <p:pic>
        <p:nvPicPr>
          <p:cNvPr id="24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EF8F5F4-33AA-4BDB-8FDE-540D05CBC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2" y="3247783"/>
            <a:ext cx="635637" cy="4882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FE93F5-5BE9-454D-ABAB-1E7ACE817B3B}"/>
              </a:ext>
            </a:extLst>
          </p:cNvPr>
          <p:cNvSpPr txBox="1"/>
          <p:nvPr/>
        </p:nvSpPr>
        <p:spPr>
          <a:xfrm>
            <a:off x="1696339" y="1972108"/>
            <a:ext cx="91882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Площа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Реєстраційний номер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Дата набуття права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Власність/користування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Місце реєстрації та фактичного проживання</a:t>
            </a:r>
          </a:p>
        </p:txBody>
      </p:sp>
      <p:pic>
        <p:nvPicPr>
          <p:cNvPr id="26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0D99B19-7F22-425A-BBB8-3CD6084AB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6" y="3952313"/>
            <a:ext cx="635637" cy="488230"/>
          </a:xfrm>
          <a:prstGeom prst="rect">
            <a:avLst/>
          </a:prstGeom>
        </p:spPr>
      </p:pic>
      <p:pic>
        <p:nvPicPr>
          <p:cNvPr id="27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4465B9A-2D81-4A83-8A02-409D080B6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2" y="4623199"/>
            <a:ext cx="635637" cy="488230"/>
          </a:xfrm>
          <a:prstGeom prst="rect">
            <a:avLst/>
          </a:prstGeom>
        </p:spPr>
      </p:pic>
      <p:pic>
        <p:nvPicPr>
          <p:cNvPr id="28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289CD856-01AB-4798-8BE3-01AC42DC9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5" y="5294085"/>
            <a:ext cx="635637" cy="48823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D637047A-6E7B-4C29-AB6C-B363209F5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9962"/>
            <a:ext cx="10758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3. Особливості </a:t>
            </a:r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декларування відомостей про земельні </a:t>
            </a:r>
            <a:r>
              <a:rPr lang="uk-UA" sz="3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діяльнки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69CC2C9-9A31-4277-9F1C-D10457F2D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7" y="1972108"/>
            <a:ext cx="635637" cy="4882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FE93F5-5BE9-454D-ABAB-1E7ACE817B3B}"/>
              </a:ext>
            </a:extLst>
          </p:cNvPr>
          <p:cNvSpPr txBox="1"/>
          <p:nvPr/>
        </p:nvSpPr>
        <p:spPr>
          <a:xfrm>
            <a:off x="1696339" y="1972108"/>
            <a:ext cx="9188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00D99B19-7F22-425A-BBB8-3CD6084AB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6" y="3952313"/>
            <a:ext cx="635637" cy="48823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D637047A-6E7B-4C29-AB6C-B363209F5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70853" y="1633553"/>
            <a:ext cx="9530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1A1A22"/>
                </a:solidFill>
                <a:latin typeface="Ubuntu"/>
              </a:rPr>
              <a:t>Земельні ділянки, право власності на які набуто до 03.08.2004, підлягають декларуванню, незважаючи на відсутність державної реєстрації прав</a:t>
            </a:r>
            <a:r>
              <a:rPr lang="ru-RU" sz="2400" dirty="0" smtClean="0">
                <a:solidFill>
                  <a:srgbClr val="1A1A22"/>
                </a:solidFill>
                <a:latin typeface="Ubuntu"/>
              </a:rPr>
              <a:t>.</a:t>
            </a:r>
          </a:p>
          <a:p>
            <a:endParaRPr lang="ru-RU" sz="2400" dirty="0">
              <a:solidFill>
                <a:srgbClr val="1A1A22"/>
              </a:solidFill>
              <a:latin typeface="Ubuntu"/>
            </a:endParaRPr>
          </a:p>
          <a:p>
            <a:endParaRPr lang="ru-RU" sz="2400" dirty="0" smtClean="0">
              <a:solidFill>
                <a:srgbClr val="1A1A22"/>
              </a:solidFill>
              <a:latin typeface="Ubuntu"/>
            </a:endParaRPr>
          </a:p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З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емельні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ділянки, права на які отримані після 03.08.2004, підлягають декларуванню як об’єкти, які перебувають на праві власності, лише у разі якщо здійснено державну реєстрацію прав на них. Якщо така реєстрація не здійснювалася, вони підлягають декларуванню як об’єкти, що  перебувають у суб’єкта декларування та/або члена його сім’ї на праві користування.</a:t>
            </a:r>
            <a:endParaRPr lang="uk-UA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580998" y="1471015"/>
            <a:ext cx="4171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Це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об'єкт, щодо якого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станом на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 грудня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uk-UA" sz="14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завершено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будівництво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завершено будівництво,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об'єкт не прийнятий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експлуатацію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об'єкт прийнятий в експлуатацію,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але право власності на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нього не зареєстроване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установленому законом порядку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5421646" y="1518727"/>
            <a:ext cx="60770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об’єкт зазначаються, якщо</a:t>
            </a:r>
            <a:r>
              <a:rPr lang="uk-UA" sz="22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uk-UA" sz="1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будівництво  здійснює  декларант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або член його сім’ї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він розташований на земельній ділянці, що належить декларанту/членам його сім’ї на праві власності, оренди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чи іншому праві користування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повністю/частково побудований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 матеріалів чи за кошти декларанта/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членів його сім’ї (необхідно декларувати майнові права як «незавершене будівництво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»)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мають інший зв’язок із суб’єктом декларування чи членом його сім’ї.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778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74" y="1518727"/>
            <a:ext cx="829912" cy="637452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5B121B2-512D-4539-B4C6-AF41CBE3D56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5" y="1471016"/>
            <a:ext cx="771354" cy="5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580998" y="1471015"/>
            <a:ext cx="10451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Відомості включають дані про: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загальну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інформацію про об’єкт: вид об’єкта, загальну площу (м</a:t>
            </a:r>
            <a:r>
              <a:rPr lang="uk-UA" sz="24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-2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), реєстраційний номер;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місцезнаходження об’єкта;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підставу для декларування об’єкта;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особу, якій належить земельна ділянка, на якій здійснюється будівництво об’єкта, і права на неї;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особу, якій належить об’єкт (суб’єкт декларування та/або члени його сім’ї) і права на нього, якщо об’єкт перебуває у спільній власності - про всіх його співвласників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SzPct val="300000"/>
              <a:buFont typeface="Symbol" panose="05050102010706020507" pitchFamily="18" charset="2"/>
              <a:buChar char="!"/>
            </a:pP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Я</a:t>
            </a: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кщо 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об’єкт незавершеного будівництва розташований за межами України, країна, адреса його розташування та поштовий індекс зазначаються англійською й українською мовами.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778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5B121B2-512D-4539-B4C6-AF41CBE3D56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5" y="1471016"/>
            <a:ext cx="771354" cy="5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639377" y="1585126"/>
            <a:ext cx="258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Квартира у багатоповерховому будинку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927E51-AD39-42B8-8FDD-B57164EB2EE2}"/>
              </a:ext>
            </a:extLst>
          </p:cNvPr>
          <p:cNvSpPr txBox="1"/>
          <p:nvPr/>
        </p:nvSpPr>
        <p:spPr>
          <a:xfrm>
            <a:off x="4194561" y="3014384"/>
            <a:ext cx="190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Предмет договору – майнові права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39C4F3-287C-4D92-952F-CC16DCAC517C}"/>
              </a:ext>
            </a:extLst>
          </p:cNvPr>
          <p:cNvSpPr txBox="1"/>
          <p:nvPr/>
        </p:nvSpPr>
        <p:spPr>
          <a:xfrm>
            <a:off x="9001927" y="3023165"/>
            <a:ext cx="19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Попередній договір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59C81B3-0825-44D2-A892-49C3CE03D756}"/>
              </a:ext>
            </a:extLst>
          </p:cNvPr>
          <p:cNvSpPr txBox="1"/>
          <p:nvPr/>
        </p:nvSpPr>
        <p:spPr>
          <a:xfrm>
            <a:off x="4178293" y="3799720"/>
            <a:ext cx="199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Кошти передані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 фонд фінансування або як гарантійний внесок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5D6F9A-0D92-40DB-9651-23828FD9E37D}"/>
              </a:ext>
            </a:extLst>
          </p:cNvPr>
          <p:cNvSpPr txBox="1"/>
          <p:nvPr/>
        </p:nvSpPr>
        <p:spPr>
          <a:xfrm>
            <a:off x="4178293" y="4903542"/>
            <a:ext cx="1850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Управителем відкрито рахунок на ім’я СД/члена сім’ї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71322D-F0B6-473D-AE70-F9A09E22998F}"/>
              </a:ext>
            </a:extLst>
          </p:cNvPr>
          <p:cNvSpPr txBox="1"/>
          <p:nvPr/>
        </p:nvSpPr>
        <p:spPr>
          <a:xfrm>
            <a:off x="10230343" y="3664820"/>
            <a:ext cx="1774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Наявне фінансове зобов’язання, що перевищує 50 ПМ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7C5634-9684-4E10-B215-9FCE5443DF26}"/>
              </a:ext>
            </a:extLst>
          </p:cNvPr>
          <p:cNvSpPr txBox="1"/>
          <p:nvPr/>
        </p:nvSpPr>
        <p:spPr>
          <a:xfrm>
            <a:off x="657281" y="3014384"/>
            <a:ext cx="134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Інвестиційний сертифікат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578909-56BA-4815-AD27-4A38B2C33540}"/>
              </a:ext>
            </a:extLst>
          </p:cNvPr>
          <p:cNvSpPr txBox="1"/>
          <p:nvPr/>
        </p:nvSpPr>
        <p:spPr>
          <a:xfrm>
            <a:off x="2489136" y="3128572"/>
            <a:ext cx="19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652F0C9-DC68-405F-BC2E-64E0802A95A7}"/>
              </a:ext>
            </a:extLst>
          </p:cNvPr>
          <p:cNvSpPr txBox="1"/>
          <p:nvPr/>
        </p:nvSpPr>
        <p:spPr>
          <a:xfrm>
            <a:off x="6449857" y="4015163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49A85E-89CB-4AF8-9E96-74B0C9D57248}"/>
              </a:ext>
            </a:extLst>
          </p:cNvPr>
          <p:cNvSpPr txBox="1"/>
          <p:nvPr/>
        </p:nvSpPr>
        <p:spPr>
          <a:xfrm>
            <a:off x="6439393" y="5039652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12.1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742BF2-FD62-4539-912C-27CF1ED8C58E}"/>
              </a:ext>
            </a:extLst>
          </p:cNvPr>
          <p:cNvSpPr txBox="1"/>
          <p:nvPr/>
        </p:nvSpPr>
        <p:spPr>
          <a:xfrm>
            <a:off x="6443311" y="6002214"/>
            <a:ext cx="15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 розділ 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D76AA8C-49EC-4E28-8516-ED20B209565E}"/>
              </a:ext>
            </a:extLst>
          </p:cNvPr>
          <p:cNvSpPr txBox="1"/>
          <p:nvPr/>
        </p:nvSpPr>
        <p:spPr>
          <a:xfrm>
            <a:off x="691164" y="3926897"/>
            <a:ext cx="153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Якщо також набуто майнові права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4A84F69-214A-4E4F-B37D-0B08826A839A}"/>
              </a:ext>
            </a:extLst>
          </p:cNvPr>
          <p:cNvSpPr txBox="1"/>
          <p:nvPr/>
        </p:nvSpPr>
        <p:spPr>
          <a:xfrm>
            <a:off x="2489137" y="4035248"/>
            <a:ext cx="108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Додатково</a:t>
            </a:r>
          </a:p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8EC64C4-8FA6-4D18-A916-3CF719360D9F}"/>
              </a:ext>
            </a:extLst>
          </p:cNvPr>
          <p:cNvSpPr txBox="1"/>
          <p:nvPr/>
        </p:nvSpPr>
        <p:spPr>
          <a:xfrm>
            <a:off x="6449857" y="3124515"/>
            <a:ext cx="92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98D8F4-FCAF-48B9-9772-2E1B77350EC8}"/>
              </a:ext>
            </a:extLst>
          </p:cNvPr>
          <p:cNvSpPr txBox="1"/>
          <p:nvPr/>
        </p:nvSpPr>
        <p:spPr>
          <a:xfrm>
            <a:off x="8078036" y="3698687"/>
            <a:ext cx="1999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здійснив видаток, що перевищує 50 ПМ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6499053-F7A9-4D6F-906F-61C1B0B57533}"/>
              </a:ext>
            </a:extLst>
          </p:cNvPr>
          <p:cNvSpPr txBox="1"/>
          <p:nvPr/>
        </p:nvSpPr>
        <p:spPr>
          <a:xfrm>
            <a:off x="8561033" y="4851687"/>
            <a:ext cx="103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14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87943D0-80C9-4A0D-94A0-BF3722879E03}"/>
              </a:ext>
            </a:extLst>
          </p:cNvPr>
          <p:cNvSpPr txBox="1"/>
          <p:nvPr/>
        </p:nvSpPr>
        <p:spPr>
          <a:xfrm>
            <a:off x="10559522" y="4851688"/>
            <a:ext cx="113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Розділ 13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1CD7CA-8ABA-4C3D-A8C7-B290B66ACF66}"/>
              </a:ext>
            </a:extLst>
          </p:cNvPr>
          <p:cNvSpPr txBox="1"/>
          <p:nvPr/>
        </p:nvSpPr>
        <p:spPr>
          <a:xfrm>
            <a:off x="4174230" y="5894492"/>
            <a:ext cx="1999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Суб’єкт декларування здійснив видаток, що перевищує 50 ПМ</a:t>
            </a: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27543943-034B-44DC-B6E8-E98B50A2B0B1}"/>
              </a:ext>
            </a:extLst>
          </p:cNvPr>
          <p:cNvCxnSpPr>
            <a:cxnSpLocks/>
            <a:stCxn id="10" idx="1"/>
            <a:endCxn id="20" idx="0"/>
          </p:cNvCxnSpPr>
          <p:nvPr/>
        </p:nvCxnSpPr>
        <p:spPr>
          <a:xfrm flipH="1">
            <a:off x="1329670" y="2092958"/>
            <a:ext cx="3309707" cy="9214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>
            <a:extLst>
              <a:ext uri="{FF2B5EF4-FFF2-40B4-BE49-F238E27FC236}">
                <a16:creationId xmlns:a16="http://schemas.microsoft.com/office/drawing/2014/main" xmlns="" id="{05F200A1-4ECE-454C-A9BF-7BAF74CA5696}"/>
              </a:ext>
            </a:extLst>
          </p:cNvPr>
          <p:cNvCxnSpPr>
            <a:cxnSpLocks/>
            <a:stCxn id="10" idx="3"/>
            <a:endCxn id="16" idx="0"/>
          </p:cNvCxnSpPr>
          <p:nvPr/>
        </p:nvCxnSpPr>
        <p:spPr>
          <a:xfrm>
            <a:off x="7220958" y="2092958"/>
            <a:ext cx="2780505" cy="9302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xmlns="" id="{DF873470-3BB2-43FB-B124-42D1325AE3F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329670" y="3537604"/>
            <a:ext cx="0" cy="3892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xmlns="" id="{7A1A145A-CB14-4631-A1DC-32589FA68E71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2002059" y="3275994"/>
            <a:ext cx="487077" cy="646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xmlns="" id="{056CCF0A-945E-46FC-A4DC-A3A2A3BD7331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2221758" y="4296229"/>
            <a:ext cx="267379" cy="62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xmlns="" id="{13C4846B-1EBD-4FDE-984A-8B7EF5607EB1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177828" y="3596640"/>
            <a:ext cx="0" cy="2030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xmlns="" id="{D3512B20-760C-43C9-89EA-B64CEAB7B093}"/>
              </a:ext>
            </a:extLst>
          </p:cNvPr>
          <p:cNvCxnSpPr>
            <a:stCxn id="15" idx="3"/>
            <a:endCxn id="27" idx="1"/>
          </p:cNvCxnSpPr>
          <p:nvPr/>
        </p:nvCxnSpPr>
        <p:spPr>
          <a:xfrm>
            <a:off x="6096000" y="3275994"/>
            <a:ext cx="353857" cy="241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xmlns="" id="{CAC205DC-B57D-4994-8BFE-45066061A761}"/>
              </a:ext>
            </a:extLst>
          </p:cNvPr>
          <p:cNvCxnSpPr>
            <a:stCxn id="16" idx="2"/>
            <a:endCxn id="28" idx="0"/>
          </p:cNvCxnSpPr>
          <p:nvPr/>
        </p:nvCxnSpPr>
        <p:spPr>
          <a:xfrm flipH="1">
            <a:off x="9077572" y="3330942"/>
            <a:ext cx="923891" cy="3677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xmlns="" id="{E8254F48-A431-4E84-B873-0B2EE7D28318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>
            <a:off x="10001463" y="3330942"/>
            <a:ext cx="1116118" cy="3338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xmlns="" id="{9E680C90-FAD9-471E-BAD3-6A4AD6E5E4D0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9076082" y="4437351"/>
            <a:ext cx="1490" cy="41433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xmlns="" id="{7B1E4276-0B98-48E0-A996-5DD26E596D39}"/>
              </a:ext>
            </a:extLst>
          </p:cNvPr>
          <p:cNvCxnSpPr>
            <a:stCxn id="19" idx="2"/>
            <a:endCxn id="30" idx="0"/>
          </p:cNvCxnSpPr>
          <p:nvPr/>
        </p:nvCxnSpPr>
        <p:spPr>
          <a:xfrm>
            <a:off x="11117581" y="4403484"/>
            <a:ext cx="9558" cy="44820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 зі стрілкою 71">
            <a:extLst>
              <a:ext uri="{FF2B5EF4-FFF2-40B4-BE49-F238E27FC236}">
                <a16:creationId xmlns:a16="http://schemas.microsoft.com/office/drawing/2014/main" xmlns="" id="{B705372F-5797-4E1F-9084-8B07B947AA00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6177362" y="4276773"/>
            <a:ext cx="272495" cy="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зі стрілкою 73">
            <a:extLst>
              <a:ext uri="{FF2B5EF4-FFF2-40B4-BE49-F238E27FC236}">
                <a16:creationId xmlns:a16="http://schemas.microsoft.com/office/drawing/2014/main" xmlns="" id="{A7ABA25C-BF6E-4595-92F3-951E45384DB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028624" y="5272874"/>
            <a:ext cx="36558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 зі стрілкою 75">
            <a:extLst>
              <a:ext uri="{FF2B5EF4-FFF2-40B4-BE49-F238E27FC236}">
                <a16:creationId xmlns:a16="http://schemas.microsoft.com/office/drawing/2014/main" xmlns="" id="{AD8D0B01-08A0-4F66-AE7B-D88DE4A56244}"/>
              </a:ext>
            </a:extLst>
          </p:cNvPr>
          <p:cNvCxnSpPr>
            <a:cxnSpLocks/>
            <a:stCxn id="31" idx="3"/>
            <a:endCxn id="24" idx="1"/>
          </p:cNvCxnSpPr>
          <p:nvPr/>
        </p:nvCxnSpPr>
        <p:spPr>
          <a:xfrm>
            <a:off x="6173301" y="6263824"/>
            <a:ext cx="27001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зі стрілкою 77">
            <a:extLst>
              <a:ext uri="{FF2B5EF4-FFF2-40B4-BE49-F238E27FC236}">
                <a16:creationId xmlns:a16="http://schemas.microsoft.com/office/drawing/2014/main" xmlns="" id="{36B6592D-DAC3-4452-9101-2B6BF475768E}"/>
              </a:ext>
            </a:extLst>
          </p:cNvPr>
          <p:cNvCxnSpPr>
            <a:cxnSpLocks/>
          </p:cNvCxnSpPr>
          <p:nvPr/>
        </p:nvCxnSpPr>
        <p:spPr>
          <a:xfrm flipH="1">
            <a:off x="5173765" y="5665293"/>
            <a:ext cx="7834" cy="2464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зі стрілкою 99">
            <a:extLst>
              <a:ext uri="{FF2B5EF4-FFF2-40B4-BE49-F238E27FC236}">
                <a16:creationId xmlns:a16="http://schemas.microsoft.com/office/drawing/2014/main" xmlns="" id="{3BF44E70-22D9-4FA8-B46D-62647FCDDDD7}"/>
              </a:ext>
            </a:extLst>
          </p:cNvPr>
          <p:cNvCxnSpPr>
            <a:cxnSpLocks/>
          </p:cNvCxnSpPr>
          <p:nvPr/>
        </p:nvCxnSpPr>
        <p:spPr>
          <a:xfrm>
            <a:off x="5173766" y="4622800"/>
            <a:ext cx="0" cy="2807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зі стрілкою 102">
            <a:extLst>
              <a:ext uri="{FF2B5EF4-FFF2-40B4-BE49-F238E27FC236}">
                <a16:creationId xmlns:a16="http://schemas.microsoft.com/office/drawing/2014/main" xmlns="" id="{530536CB-DBA2-4DAF-8CA7-66F3C7F0822E}"/>
              </a:ext>
            </a:extLst>
          </p:cNvPr>
          <p:cNvCxnSpPr>
            <a:cxnSpLocks/>
          </p:cNvCxnSpPr>
          <p:nvPr/>
        </p:nvCxnSpPr>
        <p:spPr>
          <a:xfrm flipH="1">
            <a:off x="5162088" y="2553837"/>
            <a:ext cx="1" cy="5000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3FC8FCA-32A5-4504-BF7E-B79B6D1569CD}"/>
              </a:ext>
            </a:extLst>
          </p:cNvPr>
          <p:cNvSpPr txBox="1"/>
          <p:nvPr/>
        </p:nvSpPr>
        <p:spPr>
          <a:xfrm>
            <a:off x="929915" y="55778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Об’єкти незавершеного будівництва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xmlns="" id="{115B1D4F-22AA-46F2-A465-584E13F66B4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Складові декларування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321D9D-4643-4E04-AAD0-E1D92B129359}"/>
              </a:ext>
            </a:extLst>
          </p:cNvPr>
          <p:cNvSpPr txBox="1"/>
          <p:nvPr/>
        </p:nvSpPr>
        <p:spPr>
          <a:xfrm>
            <a:off x="3386080" y="1670129"/>
            <a:ext cx="4591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Що передбачає декларування?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BEAF79-6440-4020-84DE-2D7D6DEB9302}"/>
              </a:ext>
            </a:extLst>
          </p:cNvPr>
          <p:cNvSpPr txBox="1"/>
          <p:nvPr/>
        </p:nvSpPr>
        <p:spPr>
          <a:xfrm>
            <a:off x="345746" y="3799746"/>
            <a:ext cx="2493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Декларацій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6782F7-E6EB-4E06-A48C-F9C283E941C4}"/>
              </a:ext>
            </a:extLst>
          </p:cNvPr>
          <p:cNvSpPr txBox="1"/>
          <p:nvPr/>
        </p:nvSpPr>
        <p:spPr>
          <a:xfrm>
            <a:off x="3956866" y="3799746"/>
            <a:ext cx="350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Повідомлень про суттєві </a:t>
            </a:r>
          </a:p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зміни в майновому стані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752796-77AE-4A34-976D-8F6492D99B80}"/>
              </a:ext>
            </a:extLst>
          </p:cNvPr>
          <p:cNvSpPr txBox="1"/>
          <p:nvPr/>
        </p:nvSpPr>
        <p:spPr>
          <a:xfrm>
            <a:off x="7842300" y="3794829"/>
            <a:ext cx="3955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Повідомлень про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відкриття валютного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рахунку в установі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банку-нерезидента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484588-3F0B-41E9-AA8A-5E5A43DD7722}"/>
              </a:ext>
            </a:extLst>
          </p:cNvPr>
          <p:cNvSpPr txBox="1"/>
          <p:nvPr/>
        </p:nvSpPr>
        <p:spPr>
          <a:xfrm>
            <a:off x="3412795" y="2393939"/>
            <a:ext cx="4379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Подання: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xmlns="" id="{AACFF8AE-C3E5-4B88-B85C-17698C57FE23}"/>
              </a:ext>
            </a:extLst>
          </p:cNvPr>
          <p:cNvGrpSpPr/>
          <p:nvPr/>
        </p:nvGrpSpPr>
        <p:grpSpPr>
          <a:xfrm>
            <a:off x="1592580" y="3078480"/>
            <a:ext cx="8233410" cy="491483"/>
            <a:chOff x="1486662" y="3078480"/>
            <a:chExt cx="8463534" cy="491483"/>
          </a:xfrm>
        </p:grpSpPr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xmlns="" id="{3CD56A0F-2FFF-4E08-9DA1-5612BCE83C27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Дуга 26">
              <a:extLst>
                <a:ext uri="{FF2B5EF4-FFF2-40B4-BE49-F238E27FC236}">
                  <a16:creationId xmlns:a16="http://schemas.microsoft.com/office/drawing/2014/main" xmlns="" id="{4886E219-2058-4C08-9F7C-20595BED8F1A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F9950F90-8BDB-4DEE-AFAF-99E416E9EC2B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xmlns="" id="{2EEAF49C-30AC-457D-A14A-674349A7D4D7}"/>
              </a:ext>
            </a:extLst>
          </p:cNvPr>
          <p:cNvCxnSpPr>
            <a:cxnSpLocks/>
          </p:cNvCxnSpPr>
          <p:nvPr/>
        </p:nvCxnSpPr>
        <p:spPr>
          <a:xfrm flipV="1">
            <a:off x="5709253" y="3079002"/>
            <a:ext cx="0" cy="1828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низ 1"/>
          <p:cNvSpPr/>
          <p:nvPr/>
        </p:nvSpPr>
        <p:spPr>
          <a:xfrm>
            <a:off x="9657384" y="3323609"/>
            <a:ext cx="324853" cy="43088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5546824" y="3245918"/>
            <a:ext cx="324853" cy="43088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1424499" y="3261886"/>
            <a:ext cx="324853" cy="43088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23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742933" y="6156380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9B2BAF-F652-419B-93A2-179E58D6A36C}"/>
              </a:ext>
            </a:extLst>
          </p:cNvPr>
          <p:cNvSpPr txBox="1"/>
          <p:nvPr/>
        </p:nvSpPr>
        <p:spPr>
          <a:xfrm>
            <a:off x="873030" y="1363631"/>
            <a:ext cx="7392665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Основні ознаки: </a:t>
            </a:r>
          </a:p>
          <a:p>
            <a:pPr>
              <a:lnSpc>
                <a:spcPct val="17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можуть бути переміщені;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їхня вартість перевищує 100 прожиткових мінімумів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227 000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грн – у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році);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належить декларанту/членам його сім’ї на праві власності;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перебуває у володінні/користуванні станом на 31 грудня; </a:t>
            </a:r>
          </a:p>
          <a:p>
            <a:pPr>
              <a:lnSpc>
                <a:spcPct val="120000"/>
              </a:lnSpc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перебувало у володінні/користуванні не менше половини днів протягом звітного періоду.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910352" y="472457"/>
            <a:ext cx="10453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5. </a:t>
            </a:r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Цінне рухоме майно  (крім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транспортних засобів)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EE44F7-53EF-4451-8D48-3C2479C9FF3D}"/>
              </a:ext>
            </a:extLst>
          </p:cNvPr>
          <p:cNvSpPr txBox="1"/>
          <p:nvPr/>
        </p:nvSpPr>
        <p:spPr>
          <a:xfrm>
            <a:off x="8602930" y="1434577"/>
            <a:ext cx="3085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Види цінного 	рухомого 	майна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ювелірні вироби, твори мистецтва, антикваріат, одяг, взуття, аксесуари, предмети інтер'єру, годинники, дерева, рослини, напої, парфумерія, сімейні реліквії, столові набори тощо.</a:t>
            </a:r>
          </a:p>
        </p:txBody>
      </p:sp>
      <p:pic>
        <p:nvPicPr>
          <p:cNvPr id="29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63580A7-6F1B-4B5A-8690-A9A49D3ED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0" y="1760201"/>
            <a:ext cx="527503" cy="405173"/>
          </a:xfrm>
          <a:prstGeom prst="rect">
            <a:avLst/>
          </a:prstGeom>
        </p:spPr>
      </p:pic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AA8D84A1-B2DD-49A7-B8BB-5FD06EEC8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9" y="2255406"/>
            <a:ext cx="527503" cy="405173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68F486B4-598B-4E79-90F4-F661100C7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8" y="2839727"/>
            <a:ext cx="527503" cy="405173"/>
          </a:xfrm>
          <a:prstGeom prst="rect">
            <a:avLst/>
          </a:prstGeom>
        </p:spPr>
      </p:pic>
      <p:pic>
        <p:nvPicPr>
          <p:cNvPr id="21" name="Рисунок 2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B46F32F2-7A3A-4656-9A2C-591C04101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" y="3334932"/>
            <a:ext cx="527503" cy="405173"/>
          </a:xfrm>
          <a:prstGeom prst="rect">
            <a:avLst/>
          </a:prstGeom>
        </p:spPr>
      </p:pic>
      <p:pic>
        <p:nvPicPr>
          <p:cNvPr id="23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9FAE96F-6D68-4346-8B32-43D16A4E9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9" y="3740105"/>
            <a:ext cx="527503" cy="405173"/>
          </a:xfrm>
          <a:prstGeom prst="rect">
            <a:avLst/>
          </a:prstGeom>
        </p:spPr>
      </p:pic>
      <p:pic>
        <p:nvPicPr>
          <p:cNvPr id="27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E27ECEFF-2F7B-42DA-A3C0-973A287FD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51" y="1521622"/>
            <a:ext cx="828823" cy="828823"/>
          </a:xfrm>
          <a:prstGeom prst="rect">
            <a:avLst/>
          </a:prstGeom>
        </p:spPr>
      </p:pic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9E69BBAB-D408-4240-80E2-EA716A00758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EE44F7-53EF-4451-8D48-3C2479C9FF3D}"/>
              </a:ext>
            </a:extLst>
          </p:cNvPr>
          <p:cNvSpPr txBox="1"/>
          <p:nvPr/>
        </p:nvSpPr>
        <p:spPr>
          <a:xfrm>
            <a:off x="476288" y="5374124"/>
            <a:ext cx="11166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Якщо 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достовірна </a:t>
            </a:r>
            <a:r>
              <a:rPr lang="uk-UA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 цінного рухомого майна </a:t>
            </a:r>
            <a:r>
              <a:rPr lang="uk-UA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не відома 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/ не може бути відомою та підтвердженою, відомості про такий об’єкт не підлягають декларуванню у розділі  5 «Цінне рухоме майно (крім транспортних засобів)» декларації.</a:t>
            </a:r>
            <a:endParaRPr lang="uk-UA" sz="2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930744" y="582799"/>
            <a:ext cx="1079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Цінне рухоме майно — транспортні засоби</a:t>
            </a:r>
          </a:p>
        </p:txBody>
      </p:sp>
      <p:graphicFrame>
        <p:nvGraphicFramePr>
          <p:cNvPr id="13" name="Таблиця 6">
            <a:extLst>
              <a:ext uri="{FF2B5EF4-FFF2-40B4-BE49-F238E27FC236}">
                <a16:creationId xmlns:a16="http://schemas.microsoft.com/office/drawing/2014/main" xmlns="" id="{A900CF1C-AC95-48DC-B0EB-6CC61E5D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69342"/>
              </p:ext>
            </p:extLst>
          </p:nvPr>
        </p:nvGraphicFramePr>
        <p:xfrm>
          <a:off x="605619" y="1659430"/>
          <a:ext cx="10939252" cy="420944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69626">
                  <a:extLst>
                    <a:ext uri="{9D8B030D-6E8A-4147-A177-3AD203B41FA5}">
                      <a16:colId xmlns:a16="http://schemas.microsoft.com/office/drawing/2014/main" xmlns="" val="1988133964"/>
                    </a:ext>
                  </a:extLst>
                </a:gridCol>
                <a:gridCol w="5469626">
                  <a:extLst>
                    <a:ext uri="{9D8B030D-6E8A-4147-A177-3AD203B41FA5}">
                      <a16:colId xmlns:a16="http://schemas.microsoft.com/office/drawing/2014/main" xmlns="" val="3178698056"/>
                    </a:ext>
                  </a:extLst>
                </a:gridCol>
              </a:tblGrid>
              <a:tr h="48130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27A0F2"/>
                          </a:solidFill>
                        </a:rPr>
                        <a:t>Вид</a:t>
                      </a:r>
                      <a:endParaRPr lang="uk-UA" sz="2000" b="1" dirty="0">
                        <a:solidFill>
                          <a:srgbClr val="27A0F2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27A0F2"/>
                          </a:solidFill>
                        </a:rPr>
                        <a:t>Джерело</a:t>
                      </a:r>
                      <a:endParaRPr lang="uk-UA" sz="2000" b="1" dirty="0">
                        <a:solidFill>
                          <a:srgbClr val="27A0F2"/>
                        </a:solidFill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7158113"/>
                  </a:ext>
                </a:extLst>
              </a:tr>
              <a:tr h="10154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Транспортні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засоби</a:t>
                      </a:r>
                      <a:r>
                        <a:rPr lang="ru-RU" sz="2000" dirty="0" smtClean="0"/>
                        <a:t> 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(</a:t>
                      </a:r>
                      <a:r>
                        <a:rPr lang="ru-RU" sz="2000" dirty="0" err="1" smtClean="0"/>
                        <a:t>автомобіль</a:t>
                      </a:r>
                      <a:r>
                        <a:rPr lang="ru-RU" sz="2000" dirty="0" smtClean="0"/>
                        <a:t>, автобус, мотоцикл, </a:t>
                      </a:r>
                      <a:r>
                        <a:rPr lang="ru-RU" sz="2000" dirty="0" err="1" smtClean="0"/>
                        <a:t>причеп</a:t>
                      </a:r>
                      <a:r>
                        <a:rPr lang="ru-RU" sz="2000" dirty="0" smtClean="0"/>
                        <a:t>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Свідоцтво про реєстрацію транспортного засобу (техпаспорт), НАІС МВС України, цивільно-правові угоди</a:t>
                      </a:r>
                      <a:endParaRPr lang="uk-UA" sz="2000" noProof="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1141284"/>
                  </a:ext>
                </a:extLst>
              </a:tr>
              <a:tr h="93764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Сільгосптехніка (трактори, самохідні шасі, будівельні машини, інші механізми)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Свідоцтво про реєстрацію транспортного засобу (техпаспорт), Книга реєстрації машин, Книга тимчасової реєстрації машин</a:t>
                      </a:r>
                      <a:endParaRPr lang="uk-UA" sz="2000" noProof="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494784"/>
                  </a:ext>
                </a:extLst>
              </a:tr>
              <a:tr h="65350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Літаки та гелікоптери 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Реєстраційні документи, Державний реєстр повітряних суден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2692380"/>
                  </a:ext>
                </a:extLst>
              </a:tr>
              <a:tr h="937641"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/>
                        <a:t>Морські, річкові судна, баржі, </a:t>
                      </a:r>
                      <a:r>
                        <a:rPr lang="uk-UA" sz="2000" noProof="0" dirty="0" err="1" smtClean="0"/>
                        <a:t>гідроцикли</a:t>
                      </a:r>
                      <a:r>
                        <a:rPr lang="uk-UA" sz="2000" noProof="0" dirty="0" smtClean="0"/>
                        <a:t>, човни, катери</a:t>
                      </a:r>
                    </a:p>
                    <a:p>
                      <a:pPr algn="ctr"/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Реєстраційні документи, Державний судновий реєстр, Суднова книга,</a:t>
                      </a:r>
                      <a:endParaRPr lang="en-US" sz="2000" dirty="0"/>
                    </a:p>
                    <a:p>
                      <a:pPr algn="ctr"/>
                      <a:r>
                        <a:rPr lang="uk-UA" sz="2000" dirty="0"/>
                        <a:t> цивільно-правові угоди</a:t>
                      </a:r>
                      <a:endParaRPr lang="uk-UA" sz="2000" dirty="0">
                        <a:latin typeface="Helvetica" panose="020B0604020202020204" pitchFamily="34" charset="0"/>
                        <a:ea typeface="Roboto" panose="02000000000000000000" pitchFamily="2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707974"/>
                  </a:ext>
                </a:extLst>
              </a:tr>
            </a:tbl>
          </a:graphicData>
        </a:graphic>
      </p:graphicFrame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5669F8C6-EEA9-4E8C-99C0-99AD12667173}"/>
              </a:ext>
            </a:extLst>
          </p:cNvPr>
          <p:cNvSpPr txBox="1">
            <a:spLocks/>
          </p:cNvSpPr>
          <p:nvPr/>
        </p:nvSpPr>
        <p:spPr>
          <a:xfrm>
            <a:off x="695691" y="6251906"/>
            <a:ext cx="10345594" cy="46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latin typeface="Helvetica" panose="020B0604020202020204" pitchFamily="34" charset="0"/>
                <a:cs typeface="Helvetica" panose="020B0604020202020204" pitchFamily="34" charset="0"/>
              </a:rPr>
              <a:t>*Дані зазначаються незалежно від вартості транспортного засобу</a:t>
            </a:r>
          </a:p>
          <a:p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A72293B8-371F-4B9C-9711-90E7A032B26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F8ECFD52-074E-4F29-964E-02D6028D945B}"/>
              </a:ext>
            </a:extLst>
          </p:cNvPr>
          <p:cNvSpPr txBox="1">
            <a:spLocks/>
          </p:cNvSpPr>
          <p:nvPr/>
        </p:nvSpPr>
        <p:spPr>
          <a:xfrm>
            <a:off x="4175850" y="2198746"/>
            <a:ext cx="7377519" cy="427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Момент набуття права власності</a:t>
            </a:r>
          </a:p>
          <a:p>
            <a:endParaRPr lang="uk-UA" sz="22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 моменту передання майна, якщо інше </a:t>
            </a:r>
            <a:b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встановлено договором або законом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підписання акту приймання-передачі,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реєстрація у РСЦ,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проведення повного розрахунку тощо;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державна реєстрацію ТЗ ≠ державна реєстрація права власності.</a:t>
            </a:r>
          </a:p>
          <a:p>
            <a:endParaRPr lang="uk-UA" sz="2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/>
          </a:p>
        </p:txBody>
      </p:sp>
      <p:pic>
        <p:nvPicPr>
          <p:cNvPr id="12" name="Рисунок 11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99E562EA-1516-450D-A273-DF5F50215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4" y="2218177"/>
            <a:ext cx="3340191" cy="3340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F782D6-556E-4BEC-8FD3-0FB3DE1D1ECE}"/>
              </a:ext>
            </a:extLst>
          </p:cNvPr>
          <p:cNvSpPr txBox="1"/>
          <p:nvPr/>
        </p:nvSpPr>
        <p:spPr>
          <a:xfrm>
            <a:off x="930744" y="582799"/>
            <a:ext cx="1079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Цінне рухоме майно — транспортні засоби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A875F6BC-8CF9-40F6-9F18-A14FF5303B52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A67912-47AA-47EC-A114-B8F48EACA563}"/>
              </a:ext>
            </a:extLst>
          </p:cNvPr>
          <p:cNvSpPr txBox="1"/>
          <p:nvPr/>
        </p:nvSpPr>
        <p:spPr>
          <a:xfrm>
            <a:off x="930744" y="528551"/>
            <a:ext cx="10622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6. Володіння, </a:t>
            </a:r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користування транспортним 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засобом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C27FE3-0850-41F5-BDBF-1164D7F542F7}"/>
              </a:ext>
            </a:extLst>
          </p:cNvPr>
          <p:cNvSpPr txBox="1"/>
          <p:nvPr/>
        </p:nvSpPr>
        <p:spPr>
          <a:xfrm>
            <a:off x="2167263" y="2188913"/>
            <a:ext cx="3928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 звітного періоду.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Володіння/користування сукупно протягом не менше половини днів протягом звітного періоду.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7478A6-5739-45B8-AD99-5D0A6569FF7B}"/>
              </a:ext>
            </a:extLst>
          </p:cNvPr>
          <p:cNvSpPr txBox="1"/>
          <p:nvPr/>
        </p:nvSpPr>
        <p:spPr>
          <a:xfrm>
            <a:off x="7369321" y="2188913"/>
            <a:ext cx="44427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Зазначається, навіть якщо фактично не використовується.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важлива.</a:t>
            </a:r>
          </a:p>
        </p:txBody>
      </p:sp>
      <p:pic>
        <p:nvPicPr>
          <p:cNvPr id="27" name="Рисунок 26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BDD8C33E-4533-4BB0-8F87-4B80D632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2" y="2005461"/>
            <a:ext cx="1036101" cy="1036101"/>
          </a:xfrm>
          <a:prstGeom prst="rect">
            <a:avLst/>
          </a:prstGeom>
        </p:spPr>
      </p:pic>
      <p:pic>
        <p:nvPicPr>
          <p:cNvPr id="28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66D0DA3F-FB7D-4692-9BEB-08AD9E87F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29" y="1827652"/>
            <a:ext cx="1139262" cy="1139262"/>
          </a:xfrm>
          <a:prstGeom prst="rect">
            <a:avLst/>
          </a:prstGeom>
        </p:spPr>
      </p:pic>
      <p:pic>
        <p:nvPicPr>
          <p:cNvPr id="29" name="Рисунок 28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662C6ECE-F2E6-402E-B456-EA05D5A00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12" y="3789576"/>
            <a:ext cx="1036101" cy="1036101"/>
          </a:xfrm>
          <a:prstGeom prst="rect">
            <a:avLst/>
          </a:prstGeom>
        </p:spPr>
      </p:pic>
      <p:pic>
        <p:nvPicPr>
          <p:cNvPr id="30" name="Рисунок 29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28732E95-1574-4036-9B77-48056B1CF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86" y="3737995"/>
            <a:ext cx="1139262" cy="1139262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D81ACE09-4BCE-43D6-9E6E-228A58AD328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246450" y="2745471"/>
            <a:ext cx="69417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передача транспортного засобу за довіреністю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припиняє права власності на нього;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авто, передане для продажу за довіреністю, відображається у декларації.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6563" y="57241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Користування за довіреністю</a:t>
            </a:r>
          </a:p>
        </p:txBody>
      </p:sp>
      <p:pic>
        <p:nvPicPr>
          <p:cNvPr id="11" name="Рисунок 11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911AB185-4CFC-4986-BADC-B47D240CC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" y="1958597"/>
            <a:ext cx="3340191" cy="3340191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701DF8B2-87D4-4BC7-B102-5CBDD502FE8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97442" y="1867166"/>
            <a:ext cx="7964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вид об’єкта;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ідентифікаційний номер (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VIN-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код, номер шасі) (за наявності);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марку, модель, рік випуску;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дату набуття права;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на дату набуття права або вартість за останньою грошовою оцінкою;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права на цей об’єкт;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особу, якій належить об’єкт (суб’єкт декларування та/або члени його сім’ї, третя особа).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6563" y="572415"/>
            <a:ext cx="9604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Відомості про транспортні засоби</a:t>
            </a:r>
            <a:endParaRPr lang="uk-UA" sz="3000" dirty="0"/>
          </a:p>
          <a:p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1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911AB185-4CFC-4986-BADC-B47D240CC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9" y="1958597"/>
            <a:ext cx="3340191" cy="3340191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701DF8B2-87D4-4BC7-B102-5CBDD502FE8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29915" y="1516390"/>
            <a:ext cx="590587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До цінних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паперів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належать: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акції;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інвестиційні сертифікати;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державні облігації України, облігації місцевих позик;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казначейські зобов’язання України;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векселі;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опціонні сертифікати;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фондові варанти;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іпотечні облігації, заставні;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державні деривативи.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Перелік видів цінних паперів закріплений у      ст. 8 Закону України «Про ринки капіталу та організовані товарні ринки».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7132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7. Види цінних паперів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1E207C-F6CF-4530-955A-2D9E1B14E9B4}"/>
              </a:ext>
            </a:extLst>
          </p:cNvPr>
          <p:cNvSpPr txBox="1"/>
          <p:nvPr/>
        </p:nvSpPr>
        <p:spPr>
          <a:xfrm>
            <a:off x="7532239" y="1941241"/>
            <a:ext cx="442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цінні папери, які не мають номінальної вартості треба зазначати, а у полі «вартість» вказати «Не застосовується»;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 номінальна вартість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одного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цінного паперу;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декларуванню підлягають цінні папери декларанта та членів його сім’ї незалежно від вартості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станом на 31 грудня.</a:t>
            </a:r>
          </a:p>
        </p:txBody>
      </p:sp>
      <p:pic>
        <p:nvPicPr>
          <p:cNvPr id="14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E91BCA80-45F8-4A97-823D-E86E4BB3D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7" y="1931408"/>
            <a:ext cx="828884" cy="828884"/>
          </a:xfrm>
          <a:prstGeom prst="rect">
            <a:avLst/>
          </a:prstGeom>
        </p:spPr>
      </p:pic>
      <p:pic>
        <p:nvPicPr>
          <p:cNvPr id="15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63416B5-B501-4991-B3FF-222AE8DB7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7" y="3344186"/>
            <a:ext cx="828884" cy="828884"/>
          </a:xfrm>
          <a:prstGeom prst="rect">
            <a:avLst/>
          </a:prstGeom>
        </p:spPr>
      </p:pic>
      <p:pic>
        <p:nvPicPr>
          <p:cNvPr id="16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1B41523B-4E28-4634-A05C-8D10B676F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7" y="4715742"/>
            <a:ext cx="828884" cy="828884"/>
          </a:xfrm>
          <a:prstGeom prst="rect">
            <a:avLst/>
          </a:prstGeom>
        </p:spPr>
      </p:pic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C87BB113-585B-43E8-9AFC-EDA49BD6C27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446012" y="1800578"/>
            <a:ext cx="1031969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частки (паї)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статутному (складеному) капіталі товариства, зареєстрованого 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Україні або за кордоном.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Їхня вартість відображається у декларації 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відсотковому </a:t>
            </a:r>
            <a: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 грошовому вираженні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гривнях на дату набуття права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у валюті, то за курсом НБУ на момент набуття їх у власність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останньої оцінки.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зазначаються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ліквідації підприємства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(із зазначенням відповідних відомостей у Реєстрі) навіть, якщо діяльність підприємством не здійснюється.</a:t>
            </a:r>
            <a:endParaRPr lang="uk-UA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8170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8. Корпоративні права</a:t>
            </a:r>
          </a:p>
        </p:txBody>
      </p:sp>
      <p:pic>
        <p:nvPicPr>
          <p:cNvPr id="12" name="Рисунок 11" descr="Зображення, що містить знак, надворі, фото, зупинка&#10;&#10;Автоматично згенерований опис">
            <a:extLst>
              <a:ext uri="{FF2B5EF4-FFF2-40B4-BE49-F238E27FC236}">
                <a16:creationId xmlns:a16="http://schemas.microsoft.com/office/drawing/2014/main" xmlns="" id="{3D975655-22B7-47D3-ABB7-2BF3DB4D0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4" y="2859330"/>
            <a:ext cx="1036101" cy="1036101"/>
          </a:xfrm>
          <a:prstGeom prst="rect">
            <a:avLst/>
          </a:prstGeom>
        </p:spPr>
      </p:pic>
      <p:pic>
        <p:nvPicPr>
          <p:cNvPr id="14" name="Рисунок 13" descr="Зображення, що містить малювання, потяг&#10;&#10;Автоматично згенерований опис">
            <a:extLst>
              <a:ext uri="{FF2B5EF4-FFF2-40B4-BE49-F238E27FC236}">
                <a16:creationId xmlns:a16="http://schemas.microsoft.com/office/drawing/2014/main" xmlns="" id="{A396F820-7745-4BEF-88D6-3CE7CDEEA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3" y="4212472"/>
            <a:ext cx="1036101" cy="1036101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вікно, векторна графіка&#10;&#10;Автоматично згенерований опис">
            <a:extLst>
              <a:ext uri="{FF2B5EF4-FFF2-40B4-BE49-F238E27FC236}">
                <a16:creationId xmlns:a16="http://schemas.microsoft.com/office/drawing/2014/main" xmlns="" id="{C3F5FDC0-3A89-475B-94D1-178B112D0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1" y="1762173"/>
            <a:ext cx="775008" cy="775008"/>
          </a:xfrm>
          <a:prstGeom prst="rect">
            <a:avLst/>
          </a:prstGeom>
        </p:spPr>
      </p:pic>
      <p:pic>
        <p:nvPicPr>
          <p:cNvPr id="15" name="Рисунок 2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6D041E92-168B-4E63-B34F-1C46A4F8A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58" y="5542391"/>
            <a:ext cx="828884" cy="8288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C58FDC-F348-488A-B8F6-23AC58C2B48F}"/>
              </a:ext>
            </a:extLst>
          </p:cNvPr>
          <p:cNvSpPr txBox="1"/>
          <p:nvPr/>
        </p:nvSpPr>
        <p:spPr>
          <a:xfrm>
            <a:off x="4387325" y="5602890"/>
            <a:ext cx="459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Члени кооперативу є носіями корпоративних прав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2AB8A6BD-144F-4613-A752-40465F26CD1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380695" y="1557775"/>
            <a:ext cx="103196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у ЄДРПОУ можуть не відображати реальний стан: 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декларант (член сім’ї) подав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заяву про вихід із товариства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його вихід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пов’язується ні з рішенням загальних зборів учасників, ні з внесенням змін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установчих документів (постанова Пленуму ВСУ № 4 від 25.02.2016);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через дію ЗУ «Про тимчасові заходи на період проведення антитерористичної операції»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зміна до установчих документів не вноситься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разі, якщо підприємство не перереєстровано на контрольованій території;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статутний фонд не сформований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у особи виникають корпоративні права в розмірі фактично здійсненого внеску, при цьому виникають фінансові зобов’язання (судова практика).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зазначаються корпоративні права, які належать іншим особам,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але декларант (член сім’ї) має право одержувати від них дохід чи вчиняти дії,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тотожні до права розпорядження ними.</a:t>
            </a:r>
          </a:p>
        </p:txBody>
      </p:sp>
      <p:pic>
        <p:nvPicPr>
          <p:cNvPr id="15" name="Рисунок 14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3702A270-495B-415E-A50B-5A6FBFC40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2968307"/>
            <a:ext cx="948751" cy="948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21FE60-F297-484F-A8CE-8147C8EFC0C5}"/>
              </a:ext>
            </a:extLst>
          </p:cNvPr>
          <p:cNvSpPr txBox="1"/>
          <p:nvPr/>
        </p:nvSpPr>
        <p:spPr>
          <a:xfrm>
            <a:off x="929915" y="58170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8. Корпоративні права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0A3373CB-09AD-4B12-B1B3-FE03311E350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3192401" y="2255767"/>
            <a:ext cx="7723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Фізична особа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яка здійснює вирішальний вплив (контроль) на діяльність клієнта та/або фізичну особу, від імені якої проводиться фінансова операція.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може бути особа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яка має формальне право на 25%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чи більше відсотків статутного капіталу або прав голосу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юридичній особі, але є комерційним агентом, номінальним утримувачем або номінальним власником, або лише посередником щодо такого права.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5DA8B7-0597-4DB1-9514-171FBF9FE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" y="2311753"/>
            <a:ext cx="2234493" cy="2234493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DC24A38C-6439-4C02-B31E-F52F81AC3DFB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1346880" y="1792309"/>
            <a:ext cx="44739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Декларація подається незалежно від того, перебуває суб’єкт декларування в Україні чи за її межами.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380973" y="1878913"/>
            <a:ext cx="50249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об’єкт декларування зазначаються незалежно від того, розташований він на території України чи за її межами. 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5" y="1601968"/>
            <a:ext cx="994481" cy="763857"/>
          </a:xfrm>
          <a:prstGeom prst="rect">
            <a:avLst/>
          </a:prstGeom>
        </p:spPr>
      </p:pic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46" y="1606531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285210-A937-48C6-A8D9-06257B2BF838}"/>
              </a:ext>
            </a:extLst>
          </p:cNvPr>
          <p:cNvSpPr txBox="1"/>
          <p:nvPr/>
        </p:nvSpPr>
        <p:spPr>
          <a:xfrm>
            <a:off x="930745" y="555294"/>
            <a:ext cx="3557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376E0604-B1EC-4772-A76F-765AC031171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46880" y="3763191"/>
            <a:ext cx="9339086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Паперова копія декларації до Національного агентства не подається.</a:t>
            </a:r>
          </a:p>
        </p:txBody>
      </p:sp>
      <p:pic>
        <p:nvPicPr>
          <p:cNvPr id="13" name="Рисунок 12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A47B9FBF-00E3-448B-A4B4-44F58000A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5" y="3577413"/>
            <a:ext cx="767638" cy="763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6339" y="4946998"/>
            <a:ext cx="9977249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2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Подання декларації до Реєстру підтверджується шляхом надсилання повідомлення суб’єкту декларування на адресу його електронної </a:t>
            </a:r>
            <a:r>
              <a:rPr lang="uk-UA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пошти</a:t>
            </a:r>
            <a:r>
              <a:rPr lang="uk-UA" sz="22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та </a:t>
            </a:r>
            <a:r>
              <a:rPr lang="uk-UA" sz="22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до персонального електронного </a:t>
            </a:r>
            <a:r>
              <a:rPr lang="uk-UA" sz="2200" dirty="0" smtClean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кабінету.</a:t>
            </a:r>
            <a:endParaRPr lang="uk-UA" sz="22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Рисунок 15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6" y="4959323"/>
            <a:ext cx="1020372" cy="1020372"/>
          </a:xfrm>
          <a:prstGeom prst="rect">
            <a:avLst/>
          </a:prstGeom>
        </p:spPr>
      </p:pic>
      <p:cxnSp>
        <p:nvCxnSpPr>
          <p:cNvPr id="18" name="Пряма сполучна лінія 16">
            <a:extLst>
              <a:ext uri="{FF2B5EF4-FFF2-40B4-BE49-F238E27FC236}">
                <a16:creationId xmlns:a16="http://schemas.microsoft.com/office/drawing/2014/main" xmlns="" id="{376E0604-B1EC-4772-A76F-765AC0311715}"/>
              </a:ext>
            </a:extLst>
          </p:cNvPr>
          <p:cNvCxnSpPr>
            <a:cxnSpLocks/>
          </p:cNvCxnSpPr>
          <p:nvPr/>
        </p:nvCxnSpPr>
        <p:spPr>
          <a:xfrm flipH="1">
            <a:off x="930744" y="632482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2707105" y="1491356"/>
            <a:ext cx="81453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юридичної особи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фізична особа, яка здійснює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вирішальний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вплив на діяльність юридичної особи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тому числі через ланцюг контролю/володіння).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трастів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засновник, довірчий власник, захисник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 наявності),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вигодоодержувач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вигодонабувач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або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група 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вигодоодержувачів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вигодонабувачів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),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також будь-яка фізична особа, яка здійснює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вирішальний вплив на діяльність трасту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 тому числі через ланцюг контролю/володіння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подібних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правових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утворень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особа, яка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має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статус,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еквівалентний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аналогічний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особам,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зазначеним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для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трастів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5DA8B7-0597-4DB1-9514-171FBF9FE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5" y="2239340"/>
            <a:ext cx="1893033" cy="1893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CD7B14-C889-4363-B707-FA8CEDF981E0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xmlns="" id="{48ED79C6-7015-4278-868C-419FDDC9E2C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068395" y="1440925"/>
            <a:ext cx="598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Бенефіціарна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власність»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(майно, яке формально не належить, але фактично контролюється)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957908" y="2302633"/>
            <a:ext cx="416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Службові особи, які займають відповідальне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та особливо відповідальне становище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776185" y="2302633"/>
            <a:ext cx="47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займають посади, пов’язані з високим рівнем корупційних ризиків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117B38-8C6B-44EB-9D45-677E56DA1CFE}"/>
              </a:ext>
            </a:extLst>
          </p:cNvPr>
          <p:cNvSpPr txBox="1"/>
          <p:nvPr/>
        </p:nvSpPr>
        <p:spPr>
          <a:xfrm>
            <a:off x="5505330" y="3002287"/>
            <a:ext cx="1089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 ситуації: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23354-19DD-49C6-BC8C-E2748C233D67}"/>
              </a:ext>
            </a:extLst>
          </p:cNvPr>
          <p:cNvSpPr txBox="1"/>
          <p:nvPr/>
        </p:nvSpPr>
        <p:spPr>
          <a:xfrm>
            <a:off x="4808967" y="3235857"/>
            <a:ext cx="248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власність третьої особи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5585FD-15DA-43B7-898C-C9DAC2D6345D}"/>
              </a:ext>
            </a:extLst>
          </p:cNvPr>
          <p:cNvSpPr txBox="1"/>
          <p:nvPr/>
        </p:nvSpPr>
        <p:spPr>
          <a:xfrm>
            <a:off x="4579231" y="3702238"/>
            <a:ext cx="294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При цьому декларант/член сім’ї: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BC6033-65A6-4DAC-9498-65856E7867EE}"/>
              </a:ext>
            </a:extLst>
          </p:cNvPr>
          <p:cNvSpPr txBox="1"/>
          <p:nvPr/>
        </p:nvSpPr>
        <p:spPr>
          <a:xfrm>
            <a:off x="4486102" y="4020793"/>
            <a:ext cx="330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отримує дохід/право на дохід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CEE29B-BA31-4B65-B3C1-7A05A8A39521}"/>
              </a:ext>
            </a:extLst>
          </p:cNvPr>
          <p:cNvSpPr txBox="1"/>
          <p:nvPr/>
        </p:nvSpPr>
        <p:spPr>
          <a:xfrm>
            <a:off x="4486102" y="4299424"/>
            <a:ext cx="441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може вчиняти дії, тотожні розпорядженню (прямо чи опосередковано)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3EEA64-0428-415B-9533-AC5318A7D33E}"/>
              </a:ext>
            </a:extLst>
          </p:cNvPr>
          <p:cNvSpPr txBox="1"/>
          <p:nvPr/>
        </p:nvSpPr>
        <p:spPr>
          <a:xfrm>
            <a:off x="4855008" y="5060219"/>
            <a:ext cx="248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374AF6-06D4-489C-8A80-B471932EB99B}"/>
              </a:ext>
            </a:extLst>
          </p:cNvPr>
          <p:cNvSpPr txBox="1"/>
          <p:nvPr/>
        </p:nvSpPr>
        <p:spPr>
          <a:xfrm>
            <a:off x="4284336" y="5309836"/>
            <a:ext cx="344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у блоці полів «Права на цей об’єкт»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EF6673-86BC-430F-AF57-15E93A417983}"/>
              </a:ext>
            </a:extLst>
          </p:cNvPr>
          <p:cNvSpPr txBox="1"/>
          <p:nvPr/>
        </p:nvSpPr>
        <p:spPr>
          <a:xfrm>
            <a:off x="4629883" y="5674533"/>
            <a:ext cx="125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третя особа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6A9471-7219-43B6-B64A-4E0E00FC6899}"/>
              </a:ext>
            </a:extLst>
          </p:cNvPr>
          <p:cNvSpPr txBox="1"/>
          <p:nvPr/>
        </p:nvSpPr>
        <p:spPr>
          <a:xfrm>
            <a:off x="4631218" y="6055240"/>
            <a:ext cx="195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декларант/член сім’ї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AEF177-3A51-4A33-B7E3-8BC31CC2EBC5}"/>
              </a:ext>
            </a:extLst>
          </p:cNvPr>
          <p:cNvSpPr txBox="1"/>
          <p:nvPr/>
        </p:nvSpPr>
        <p:spPr>
          <a:xfrm>
            <a:off x="8035239" y="5681048"/>
            <a:ext cx="125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власник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91448E-9311-4497-8F68-A6B21183B336}"/>
              </a:ext>
            </a:extLst>
          </p:cNvPr>
          <p:cNvSpPr txBox="1"/>
          <p:nvPr/>
        </p:nvSpPr>
        <p:spPr>
          <a:xfrm>
            <a:off x="8035239" y="6055240"/>
            <a:ext cx="275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бенефіціарний</a:t>
            </a: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 власник»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3721305-F03C-40C8-9D62-E97A8A3BF887}"/>
              </a:ext>
            </a:extLst>
          </p:cNvPr>
          <p:cNvSpPr txBox="1"/>
          <p:nvPr/>
        </p:nvSpPr>
        <p:spPr>
          <a:xfrm>
            <a:off x="1318002" y="5754373"/>
            <a:ext cx="275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у розділах 3-12 декларації</a:t>
            </a:r>
          </a:p>
        </p:txBody>
      </p:sp>
      <p:sp>
        <p:nvSpPr>
          <p:cNvPr id="2" name="Ліва фігурна дужка 1">
            <a:extLst>
              <a:ext uri="{FF2B5EF4-FFF2-40B4-BE49-F238E27FC236}">
                <a16:creationId xmlns:a16="http://schemas.microsoft.com/office/drawing/2014/main" xmlns="" id="{C381DBA3-B24E-40DA-8A4E-4194F6391769}"/>
              </a:ext>
            </a:extLst>
          </p:cNvPr>
          <p:cNvSpPr/>
          <p:nvPr/>
        </p:nvSpPr>
        <p:spPr>
          <a:xfrm rot="16200000">
            <a:off x="5905599" y="-1772063"/>
            <a:ext cx="307777" cy="9188537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770C6289-2FA3-4371-AFFC-8EA8458B7BFB}"/>
              </a:ext>
            </a:extLst>
          </p:cNvPr>
          <p:cNvCxnSpPr>
            <a:cxnSpLocks/>
          </p:cNvCxnSpPr>
          <p:nvPr/>
        </p:nvCxnSpPr>
        <p:spPr>
          <a:xfrm flipH="1">
            <a:off x="6045196" y="3500498"/>
            <a:ext cx="4763" cy="27533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xmlns="" id="{FA8172F3-2886-43A4-A8CE-3467E4B035DF}"/>
              </a:ext>
            </a:extLst>
          </p:cNvPr>
          <p:cNvCxnSpPr>
            <a:cxnSpLocks/>
          </p:cNvCxnSpPr>
          <p:nvPr/>
        </p:nvCxnSpPr>
        <p:spPr>
          <a:xfrm flipH="1">
            <a:off x="6049960" y="4889992"/>
            <a:ext cx="4764" cy="2286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іва фігурна дужка 31">
            <a:extLst>
              <a:ext uri="{FF2B5EF4-FFF2-40B4-BE49-F238E27FC236}">
                <a16:creationId xmlns:a16="http://schemas.microsoft.com/office/drawing/2014/main" xmlns="" id="{79C07EFF-2755-45DC-8495-EBE9CE04E65B}"/>
              </a:ext>
            </a:extLst>
          </p:cNvPr>
          <p:cNvSpPr/>
          <p:nvPr/>
        </p:nvSpPr>
        <p:spPr>
          <a:xfrm>
            <a:off x="3944042" y="5750918"/>
            <a:ext cx="580656" cy="608644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xmlns="" id="{AAA804C3-FC2D-44CC-8E88-33D6FB4A1482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5888430" y="5828422"/>
            <a:ext cx="2146809" cy="65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xmlns="" id="{38E2F659-55DD-4AA9-839E-4F88952DA42B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6582784" y="6209129"/>
            <a:ext cx="1452455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75CBABE1-3E1A-482C-80A7-4C6452840CD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957908" y="65001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</p:spTree>
    <p:extLst>
      <p:ext uri="{BB962C8B-B14F-4D97-AF65-F5344CB8AC3E}">
        <p14:creationId xmlns:p14="http://schemas.microsoft.com/office/powerpoint/2010/main" val="22511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068395" y="1440925"/>
            <a:ext cx="598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uk-UA" sz="22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Бенефіціарна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власність»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(майно, яке формально не належить, але фактично контролюється)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957908" y="2506050"/>
            <a:ext cx="796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зазначається</a:t>
            </a: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, якщо: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об’єкт у спільній власності з декларантом/членом сім’ї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об’єкта менша порогу декларування для відповідного майна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належить юридичній особі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4A029A2-FFF8-4575-9C6F-067F532D5889}"/>
              </a:ext>
            </a:extLst>
          </p:cNvPr>
          <p:cNvSpPr txBox="1"/>
          <p:nvPr/>
        </p:nvSpPr>
        <p:spPr>
          <a:xfrm>
            <a:off x="2773386" y="4519243"/>
            <a:ext cx="646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декларант/член сім’ї – кінцевий </a:t>
            </a:r>
            <a:r>
              <a:rPr lang="uk-UA" dirty="0" err="1">
                <a:latin typeface="Helvetica" panose="020B0604020202020204" pitchFamily="34" charset="0"/>
                <a:cs typeface="Helvetica" panose="020B0604020202020204" pitchFamily="34" charset="0"/>
              </a:rPr>
              <a:t>бенефіціарний</a:t>
            </a: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 власник: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F3CEA1B-CEE2-45BB-8FE0-ED66442B9FDC}"/>
              </a:ext>
            </a:extLst>
          </p:cNvPr>
          <p:cNvSpPr txBox="1"/>
          <p:nvPr/>
        </p:nvSpPr>
        <p:spPr>
          <a:xfrm>
            <a:off x="2773386" y="5307369"/>
            <a:ext cx="8624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головне призначення об’єкта – використання у господарській діяльності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юридична особа зазначена у розділі 9</a:t>
            </a:r>
          </a:p>
        </p:txBody>
      </p:sp>
      <p:cxnSp>
        <p:nvCxnSpPr>
          <p:cNvPr id="28" name="Сполучна лінія: уступом 27">
            <a:extLst>
              <a:ext uri="{FF2B5EF4-FFF2-40B4-BE49-F238E27FC236}">
                <a16:creationId xmlns:a16="http://schemas.microsoft.com/office/drawing/2014/main" xmlns="" id="{86E8A85C-FAAC-4DFD-9AB0-8A97A3C1719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4259580" y="3926763"/>
            <a:ext cx="1746746" cy="592480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xmlns="" id="{B723F8D1-0762-4C7C-AD3C-BFF6C8D3F29E}"/>
              </a:ext>
            </a:extLst>
          </p:cNvPr>
          <p:cNvCxnSpPr>
            <a:cxnSpLocks/>
          </p:cNvCxnSpPr>
          <p:nvPr/>
        </p:nvCxnSpPr>
        <p:spPr>
          <a:xfrm flipH="1">
            <a:off x="6006324" y="4888575"/>
            <a:ext cx="1" cy="4676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777392A-E7DE-4A44-BE99-99EEE28B64FC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</p:spTree>
    <p:extLst>
      <p:ext uri="{BB962C8B-B14F-4D97-AF65-F5344CB8AC3E}">
        <p14:creationId xmlns:p14="http://schemas.microsoft.com/office/powerpoint/2010/main" val="29623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2298032" y="1557775"/>
            <a:ext cx="9131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Прямий вирішальний вплив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- володіння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фізичною особою часткою у розмірі не менше 25% статутного (складеного) капіталу або прав голосу юридичної особи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Непрямий вирішальний вплив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 володіння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фізичною особою часткою у розмірі не менше 25% статутного (складеного) капіталу або прав голосу юридичної особи через пов’язаних фізичних/юридичних осіб, трасти або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ін.,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чи здійснення вирішального впливу шляхом реалізації права контролю, володіння, користування або розпорядження всіма активами чи їх часткою, права отримання доходів від діяльності юридичної особи, трасту або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ін.,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права вирішального впливу на формування складу, результати голосування органів управління, а також вчинення правочинів, які дають можливість визначати основні умови господарської діяльності юридичної особи або діяльності трасту або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ін.,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приймати обов’язкові до виконання рішення, що мають вирішальний вплив на діяльність юридичної особи, трасту або </a:t>
            </a:r>
            <a:r>
              <a:rPr lang="uk-UA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ін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незалежно від формального володіння.</a:t>
            </a:r>
          </a:p>
          <a:p>
            <a:pPr algn="just"/>
            <a:endParaRPr lang="uk-UA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9C3C4F-EA66-48D8-8C7A-71BC1E4B4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1" y="1299632"/>
            <a:ext cx="1661651" cy="1661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181439-16C6-4F8F-8F8A-7FA7223AD79A}"/>
              </a:ext>
            </a:extLst>
          </p:cNvPr>
          <p:cNvSpPr txBox="1"/>
          <p:nvPr/>
        </p:nvSpPr>
        <p:spPr>
          <a:xfrm>
            <a:off x="929915" y="553911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9. Кінцевий </a:t>
            </a:r>
            <a:r>
              <a:rPr lang="uk-UA" sz="3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бенефіціарний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власник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xmlns="" id="{BE6FDAFD-6418-4557-8E95-DCDCDC0674E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9C3C4F-EA66-48D8-8C7A-71BC1E4B40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6" y="4153261"/>
            <a:ext cx="1661651" cy="16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3AD51-B746-4BF3-B446-FC5D1697F12D}"/>
              </a:ext>
            </a:extLst>
          </p:cNvPr>
          <p:cNvSpPr txBox="1"/>
          <p:nvPr/>
        </p:nvSpPr>
        <p:spPr>
          <a:xfrm>
            <a:off x="920584" y="54676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Нематеріальні активи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CA80F3-8B6F-4BA7-BF15-64286F85527C}"/>
              </a:ext>
            </a:extLst>
          </p:cNvPr>
          <p:cNvSpPr txBox="1"/>
          <p:nvPr/>
        </p:nvSpPr>
        <p:spPr>
          <a:xfrm>
            <a:off x="1892557" y="1498505"/>
            <a:ext cx="98382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об’єкти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права інтелектуальної власності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що можуть бути оцінені в грошовому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еквіваленті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(патент на винахід, корисну модель, ноу-хау, промисловий зразок, права на топографію інтегральної мікросхеми, сорт рослин, торгову марку чи комерційне найменування, авторське право тощо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),</a:t>
            </a:r>
          </a:p>
          <a:p>
            <a:endParaRPr lang="uk-U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використання надр чи інших природних ресурсів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тощо.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ліцензії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право користування об’єктами інтелектуальної власності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що належать суб’єкту декларування або члену його сім’ї.</a:t>
            </a:r>
          </a:p>
          <a:p>
            <a:endParaRPr lang="uk-UA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Якщо вартість нематеріального активу на момент виникнення прав на нього невідома, це слід зазначити в декларації.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Криптовалюта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dirty="0" smtClean="0">
              <a:highlight>
                <a:srgbClr val="C0C0C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Відомості, що ідентифікують </a:t>
            </a:r>
            <a:r>
              <a:rPr lang="uk-UA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криптовалюту</a:t>
            </a:r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 та особу, якій вона належить, а також про кількість </a:t>
            </a:r>
            <a:r>
              <a:rPr lang="uk-UA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криптовалюти</a:t>
            </a:r>
            <a:r>
              <a:rPr lang="uk-UA" i="1" dirty="0">
                <a:latin typeface="Helvetica" panose="020B0604020202020204" pitchFamily="34" charset="0"/>
                <a:cs typeface="Helvetica" panose="020B0604020202020204" pitchFamily="34" charset="0"/>
              </a:rPr>
              <a:t>, дату набуття та її вартість зазначаються обов’язково.</a:t>
            </a:r>
            <a:endParaRPr lang="uk-UA" sz="2000" i="1" dirty="0">
              <a:highlight>
                <a:srgbClr val="C0C0C0"/>
              </a:highligh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7A1E57-CBEF-4094-959B-255DCDAA9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7" y="2435597"/>
            <a:ext cx="1663620" cy="1663620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BA773861-D63B-4469-B800-0A4AB1BE6D8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394022" y="1431684"/>
            <a:ext cx="9737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Доходи включають</a:t>
            </a:r>
            <a:r>
              <a:rPr lang="uk-UA" sz="24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ru-RU" sz="2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6" y="1112719"/>
            <a:ext cx="1046440" cy="1046440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13867573-565F-4A59-BD21-4BFE4B3F921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388974" y="1132059"/>
            <a:ext cx="50862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страхові виплати;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виграші (призи) у лотерею чи в інші розіграші, у букмекерському парі, у парі тоталізатора;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призи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виграші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грошовій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формі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одержані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за перемогу та/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участь 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спортивних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змаганнях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, у тому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числі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аматорських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благодійну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допомогу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пенсію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спадщину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доходи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відчуження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цінних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паперів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корпоративних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прав;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подарунки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доходи.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867521" y="2018316"/>
            <a:ext cx="56548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заробітну плату (грошове забезпечення), отриману як за основним місцем роботи, так і за сумісництвом;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гонорари та інші виплати згідно з цивільно-правовими правочинами;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дохід від підприємницької або незалежної професійної діяльності;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дохід від надання майна в оренду (користування);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дивіденди;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проценти;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роялті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;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764809" y="1862651"/>
            <a:ext cx="38419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Особливості декларування доходів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ru-RU" sz="2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декларації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зазначаються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відомості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про доходи,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суб’єкт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члени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сім’ї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отримали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упродовж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доходів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урахуванням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нарахованих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податків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і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зборів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 smtClean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7142440" y="1906224"/>
            <a:ext cx="4383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Подарунок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вартість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прожиткових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</a:t>
            </a:r>
            <a:r>
              <a:rPr lang="uk-UA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інімумів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(ПМ).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Подарунок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вигляді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грошових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особи (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групи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осіб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року,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перевищує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ПМ.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1 ПМ = 2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270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5 ПМ =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11 350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грн.</a:t>
            </a:r>
          </a:p>
        </p:txBody>
      </p:sp>
      <p:pic>
        <p:nvPicPr>
          <p:cNvPr id="15" name="Рисунок 14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E2E46D50-B740-434F-8F89-AC94025E7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59" y="1962210"/>
            <a:ext cx="994481" cy="763857"/>
          </a:xfrm>
          <a:prstGeom prst="rect">
            <a:avLst/>
          </a:prstGeom>
        </p:spPr>
      </p:pic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9" y="1679627"/>
            <a:ext cx="1046440" cy="1046440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13867573-565F-4A59-BD21-4BFE4B3F921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7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299484" y="3001496"/>
            <a:ext cx="784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</a:t>
            </a:r>
            <a:r>
              <a:rPr lang="ru-RU" sz="2000" b="1" dirty="0" err="1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ошти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отримані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рамках 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Програми</a:t>
            </a:r>
            <a:r>
              <a:rPr lang="ru-RU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«</a:t>
            </a:r>
            <a:r>
              <a:rPr lang="ru-RU" sz="20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єПідтримка</a:t>
            </a:r>
            <a:r>
              <a:rPr lang="ru-RU" sz="20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не є доходом і не 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підлягають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декларуванню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7C427F60-A340-45FC-91C2-3FE48C907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8" y="1961442"/>
            <a:ext cx="994481" cy="763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BA4D4-8653-43E4-BC69-23985AA89AF6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C539BCDD-D878-439C-A1E5-A56C03AB49F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299484" y="2158704"/>
            <a:ext cx="8577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Соціальні виплати, субсидії </a:t>
            </a:r>
            <a:r>
              <a:rPr lang="uk-UA" sz="2000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є доходом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л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ише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разі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їх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монетизації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виплати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грошовій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формі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uk-UA" sz="2000" b="0" dirty="0">
              <a:solidFill>
                <a:srgbClr val="1A1A2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Рисунок 12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xmlns="" id="{A47B9FBF-00E3-448B-A4B4-44F58000A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8" y="3005179"/>
            <a:ext cx="767638" cy="763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3253" y="4499824"/>
            <a:ext cx="936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</a:t>
            </a:r>
            <a:r>
              <a:rPr lang="ru-RU" b="1" i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 </a:t>
            </a:r>
            <a:r>
              <a:rPr lang="ru-RU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поточний</a:t>
            </a:r>
            <a:r>
              <a:rPr lang="ru-RU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рахунок</a:t>
            </a:r>
            <a:r>
              <a:rPr lang="ru-RU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відкритий</a:t>
            </a:r>
            <a:r>
              <a:rPr lang="ru-RU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для </a:t>
            </a:r>
            <a:r>
              <a:rPr lang="ru-RU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зарахування</a:t>
            </a:r>
            <a:r>
              <a:rPr lang="ru-RU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допомоги</a:t>
            </a:r>
            <a:r>
              <a:rPr lang="ru-RU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рамках </a:t>
            </a:r>
            <a:r>
              <a:rPr lang="ru-RU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Програми</a:t>
            </a:r>
            <a:r>
              <a:rPr lang="ru-RU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«</a:t>
            </a:r>
            <a:r>
              <a:rPr lang="ru-RU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єПідтримка</a:t>
            </a:r>
            <a:r>
              <a:rPr lang="ru-RU" b="1" i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 </a:t>
            </a:r>
            <a:r>
              <a:rPr lang="ru-RU" i="1" dirty="0" err="1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необхідно</a:t>
            </a:r>
            <a:r>
              <a:rPr lang="ru-RU" i="1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зазначити</a:t>
            </a:r>
            <a:r>
              <a:rPr lang="ru-RU" i="1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i="1" dirty="0" err="1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декларації</a:t>
            </a:r>
            <a:r>
              <a:rPr lang="ru-RU" i="1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i="1" dirty="0" err="1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розд</a:t>
            </a:r>
            <a:r>
              <a:rPr lang="uk-UA" i="1" dirty="0" err="1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ілі</a:t>
            </a:r>
            <a:r>
              <a:rPr lang="uk-UA" i="1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12.1</a:t>
            </a:r>
            <a:r>
              <a:rPr lang="ru-RU" i="1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i="1" dirty="0" err="1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i="1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такий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рахунок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буде </a:t>
            </a:r>
            <a:r>
              <a:rPr lang="ru-RU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відкрито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станом на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кінець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(для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декларацій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всіх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видів</a:t>
            </a:r>
            <a:r>
              <a:rPr lang="ru-RU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менше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половини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днів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(для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декларації</a:t>
            </a:r>
            <a:r>
              <a:rPr lang="ru-RU" i="1" dirty="0">
                <a:latin typeface="Helvetica" panose="020B0604020202020204" pitchFamily="34" charset="0"/>
                <a:cs typeface="Helvetica" panose="020B0604020202020204" pitchFamily="34" charset="0"/>
              </a:rPr>
              <a:t> перед </a:t>
            </a:r>
            <a:r>
              <a:rPr lang="ru-RU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звільненням</a:t>
            </a:r>
            <a:r>
              <a:rPr lang="ru-RU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ru-RU" b="0" i="1" dirty="0">
              <a:solidFill>
                <a:srgbClr val="1A1A22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6" y="4499824"/>
            <a:ext cx="1046440" cy="10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7C427F60-A340-45FC-91C2-3FE48C907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8" y="1961442"/>
            <a:ext cx="994481" cy="763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BA4D4-8653-43E4-BC69-23985AA89AF6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C539BCDD-D878-439C-A1E5-A56C03AB49F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91200" y="1724680"/>
            <a:ext cx="8577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Аліменти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є доходом</a:t>
            </a:r>
          </a:p>
          <a:p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Аліменти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є власністю дитини, на яку вони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виплачуються. 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0619" y="4157233"/>
            <a:ext cx="936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Для відображення відомостей про дохід у вигляді аліментів на дитину, після зазначення загальної інформації про дохід, у полі «Інформація про особу, яка отримала дохід» необхідно зазначити відомості про дитину.</a:t>
            </a:r>
          </a:p>
        </p:txBody>
      </p:sp>
      <p:pic>
        <p:nvPicPr>
          <p:cNvPr id="15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68" y="4376714"/>
            <a:ext cx="1046440" cy="10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BA4D4-8653-43E4-BC69-23985AA89AF6}"/>
              </a:ext>
            </a:extLst>
          </p:cNvPr>
          <p:cNvSpPr txBox="1"/>
          <p:nvPr/>
        </p:nvSpPr>
        <p:spPr>
          <a:xfrm>
            <a:off x="920584" y="55581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11. 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Доходи, у тому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числі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cs typeface="Roboto" panose="02000000000000000000" pitchFamily="2" charset="0"/>
                <a:sym typeface="Arial"/>
              </a:rPr>
              <a:t>подарунки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C539BCDD-D878-439C-A1E5-A56C03AB49F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6" y="1968715"/>
            <a:ext cx="1046440" cy="1046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3165" y="1716051"/>
            <a:ext cx="90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Доходи 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одного виду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отримані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одного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джерела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упродовж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вказуються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однією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сумою. </a:t>
            </a:r>
            <a:endParaRPr lang="ru-RU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400" dirty="0">
              <a:solidFill>
                <a:srgbClr val="33333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Доходи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різних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видів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отримані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одного </a:t>
            </a:r>
            <a:r>
              <a:rPr lang="ru-RU" sz="2400" dirty="0" err="1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джерела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вказуються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окремо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8786" y="3941348"/>
            <a:ext cx="8979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Дохід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вигляді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процентів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нарахованих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за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кількома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вкладами,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поміщеними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один банк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сукупно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Дохід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вигляді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процентів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нарахованих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за вкладами,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поміщеними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2400" b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різні</a:t>
            </a:r>
            <a:r>
              <a:rPr lang="ru-RU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банки,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зазначається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окремо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C712A22-05D3-4431-BB51-CB5482187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6" y="4387624"/>
            <a:ext cx="1046440" cy="10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52251" y="2370388"/>
            <a:ext cx="5221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– всі об'єкти, що належать суб'єкту декларування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членам його сім’ї: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приватна власність,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т.ч. спільна власність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оренда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інше право користування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Форма правочину не важлива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090343" y="2370389"/>
            <a:ext cx="531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Зазначення об’єкту декларування якщо: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наявний станом на 31 </a:t>
            </a:r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грудня</a:t>
            </a:r>
          </a:p>
          <a:p>
            <a:pPr>
              <a:buClr>
                <a:schemeClr val="tx1"/>
              </a:buClr>
            </a:pP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перебував у володінні/користуванні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менше половини днів звітного періоду</a:t>
            </a:r>
          </a:p>
          <a:p>
            <a:pPr marL="342900" indent="-342900">
              <a:buFontTx/>
              <a:buChar char="-"/>
            </a:pPr>
            <a:endParaRPr lang="uk-UA" sz="2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6F5EB3F-7771-49E7-819D-724F2E84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08" y="1543606"/>
            <a:ext cx="994481" cy="763857"/>
          </a:xfrm>
          <a:prstGeom prst="rect">
            <a:avLst/>
          </a:prstGeom>
        </p:spPr>
      </p:pic>
      <p:pic>
        <p:nvPicPr>
          <p:cNvPr id="14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899559E0-3D0B-4BE9-94AC-FF421CE06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94" y="1539602"/>
            <a:ext cx="994481" cy="76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285210-A937-48C6-A8D9-06257B2BF838}"/>
              </a:ext>
            </a:extLst>
          </p:cNvPr>
          <p:cNvSpPr txBox="1"/>
          <p:nvPr/>
        </p:nvSpPr>
        <p:spPr>
          <a:xfrm>
            <a:off x="930745" y="555294"/>
            <a:ext cx="3557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376E0604-B1EC-4772-A76F-765AC031171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6">
            <a:extLst>
              <a:ext uri="{FF2B5EF4-FFF2-40B4-BE49-F238E27FC236}">
                <a16:creationId xmlns:a16="http://schemas.microsoft.com/office/drawing/2014/main" xmlns="" id="{376E0604-B1EC-4772-A76F-765AC0311715}"/>
              </a:ext>
            </a:extLst>
          </p:cNvPr>
          <p:cNvCxnSpPr>
            <a:cxnSpLocks/>
          </p:cNvCxnSpPr>
          <p:nvPr/>
        </p:nvCxnSpPr>
        <p:spPr>
          <a:xfrm flipH="1">
            <a:off x="930744" y="6240601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9248" y="37324"/>
            <a:ext cx="9604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000" dirty="0">
              <a:solidFill>
                <a:srgbClr val="000000"/>
              </a:solidFill>
              <a:effectLst>
                <a:outerShdw blurRad="12700" dist="25400" dir="2700000" rotWithShape="0">
                  <a:srgbClr val="FFFFFF"/>
                </a:outerShdw>
              </a:effectLst>
              <a:latin typeface="Roboto" panose="02000000000000000000" pitchFamily="2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Відображення </a:t>
            </a:r>
            <a:r>
              <a:rPr lang="uk-UA" sz="3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грошей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0E206-5617-422A-B2F1-A051CAF44679}"/>
              </a:ext>
            </a:extLst>
          </p:cNvPr>
          <p:cNvSpPr txBox="1"/>
          <p:nvPr/>
        </p:nvSpPr>
        <p:spPr>
          <a:xfrm>
            <a:off x="930744" y="2660390"/>
            <a:ext cx="51380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Гроші відображаються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розділі «Доходи» 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умови </a:t>
            </a:r>
            <a:b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їх дарування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звітному періоді у розмірі більше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11 350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грн (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рік); 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розділі «Правочини» 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— у сумі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більше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113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грн (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рік).</a:t>
            </a:r>
          </a:p>
          <a:p>
            <a:pPr>
              <a:spcBef>
                <a:spcPts val="1200"/>
              </a:spcBef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на 31 грудня подаровані гроші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використані, зазначаються у розділі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«Грошові активи»,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якщо розмір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більше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227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грн (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рік).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E51A37-8436-495C-9F73-35AFE253B32C}"/>
              </a:ext>
            </a:extLst>
          </p:cNvPr>
          <p:cNvSpPr txBox="1"/>
          <p:nvPr/>
        </p:nvSpPr>
        <p:spPr>
          <a:xfrm>
            <a:off x="6404868" y="2660390"/>
            <a:ext cx="5138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Подаровані гроші можна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позичити третім особам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, а можна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розмістити </a:t>
            </a:r>
            <a:b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 рахунку у банку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. Їх статус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із готівкових перейде у кошти, розміщені на банківському рахунку, або позичені третім особам, може змінитися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валюта (готівки).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47" y="1610535"/>
            <a:ext cx="994481" cy="763857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376F209-DE2C-41CD-8F37-72CFF3C6B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3" y="1606531"/>
            <a:ext cx="994481" cy="763857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18E09732-2B07-47D4-B5E4-9F8258EAB75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1382241" y="1497332"/>
            <a:ext cx="513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Види  грошових активів</a:t>
            </a:r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4793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Грошові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активи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44C10240-4490-4B73-9B2B-96D12E6EF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7" y="1497332"/>
            <a:ext cx="1046440" cy="104644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EEB95E5-080E-40E4-BF1C-A9A80E78AE7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240161" y="1963220"/>
            <a:ext cx="103493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1A1A22"/>
                </a:solidFill>
                <a:latin typeface="Ubuntu"/>
              </a:rPr>
              <a:t>готівкові </a:t>
            </a:r>
            <a:r>
              <a:rPr lang="uk-UA" sz="2200" dirty="0">
                <a:solidFill>
                  <a:srgbClr val="1A1A22"/>
                </a:solidFill>
                <a:latin typeface="Ubuntu"/>
              </a:rPr>
              <a:t>кошти;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кошти, розміщені на банківських рахунках (незалежно від типів рахунків та дати їх відкриття);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готівкові кошти, які зберігаються у банку;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внески до кредитних спілок;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внески до інших небанківських фінансових установ, у тому числі до інститутів спільного інвестування </a:t>
            </a:r>
            <a:endParaRPr lang="uk-UA" sz="2200" dirty="0" smtClean="0">
              <a:solidFill>
                <a:srgbClr val="1A1A22"/>
              </a:solidFill>
              <a:latin typeface="Ubuntu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1A1A22"/>
                </a:solidFill>
                <a:latin typeface="Ubuntu"/>
              </a:rPr>
              <a:t>кошти</a:t>
            </a:r>
            <a:r>
              <a:rPr lang="uk-UA" sz="2200" dirty="0">
                <a:solidFill>
                  <a:srgbClr val="1A1A22"/>
                </a:solidFill>
                <a:latin typeface="Ubuntu"/>
              </a:rPr>
              <a:t>, які суб’єкт декларування або члени його сім’ї позичили третім особам (тобто кошти, стосовно яких суб’єкт декларування або член його сім’ї є позикодавцем);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активи у дорогоцінних (банківських) металах;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електронні гроші;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1A1A22"/>
                </a:solidFill>
                <a:latin typeface="Ubuntu"/>
              </a:rPr>
              <a:t>інші грошові активи (у декларації необхідно зазначити, які саме активи</a:t>
            </a:r>
            <a:r>
              <a:rPr lang="uk-UA" sz="2200" dirty="0" smtClean="0">
                <a:solidFill>
                  <a:srgbClr val="1A1A22"/>
                </a:solidFill>
                <a:latin typeface="Ubuntu"/>
              </a:rPr>
              <a:t>).</a:t>
            </a:r>
            <a:endParaRPr lang="uk-UA" sz="2200" dirty="0">
              <a:solidFill>
                <a:srgbClr val="1A1A22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178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4793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Грошові</a:t>
            </a:r>
            <a:r>
              <a:rPr lang="ru-RU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ru-RU" sz="3000" dirty="0" err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активи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1018483" y="1308666"/>
            <a:ext cx="42032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вид активу;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та валюту активу;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особу,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якій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належить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актив (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суб’єкт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та/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член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сім’ї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права на актив;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фізичну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юридичну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особу,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якій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позичено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кошти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CE007D-FF2A-4C6E-BA04-D23CFE6E112B}"/>
              </a:ext>
            </a:extLst>
          </p:cNvPr>
          <p:cNvSpPr txBox="1"/>
          <p:nvPr/>
        </p:nvSpPr>
        <p:spPr>
          <a:xfrm>
            <a:off x="6569264" y="1341763"/>
            <a:ext cx="4618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Декларуються якщо</a:t>
            </a:r>
            <a:r>
              <a:rPr lang="uk-UA" sz="24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сукупна вартість перевищує 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50 прожиткових мінімумів </a:t>
            </a:r>
            <a:b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році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—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113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грн).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44C10240-4490-4B73-9B2B-96D12E6EF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264" y="2047690"/>
            <a:ext cx="1046440" cy="104644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AEEB95E5-080E-40E4-BF1C-A9A80E78AE7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732145" y="3708093"/>
            <a:ext cx="55815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Грошові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активи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суб’єкта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та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членів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сім’ї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сумуються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ru-RU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Відомості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про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грошові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активи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зазначаються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декларації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окремо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щодо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суб’єкта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та кожного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членів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сім’ї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157" y="5828572"/>
            <a:ext cx="10366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400000"/>
              <a:buFont typeface="Symbol" panose="05050102010706020507" pitchFamily="18" charset="2"/>
              <a:buChar char="!"/>
            </a:pPr>
            <a:r>
              <a:rPr lang="ru-RU" sz="2400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Інформація</a:t>
            </a:r>
            <a:r>
              <a:rPr lang="ru-RU" sz="2400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про </a:t>
            </a:r>
            <a:r>
              <a:rPr lang="ru-RU" sz="2400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грошові</a:t>
            </a:r>
            <a:r>
              <a:rPr lang="ru-RU" sz="2400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активи</a:t>
            </a:r>
            <a:r>
              <a:rPr lang="ru-RU" sz="2400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</a:t>
            </a:r>
            <a:r>
              <a:rPr lang="ru-RU" sz="2400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станом на </a:t>
            </a:r>
            <a:r>
              <a:rPr lang="ru-RU" sz="2400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кінець</a:t>
            </a:r>
            <a:r>
              <a:rPr lang="ru-RU" sz="2400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400" b="1" i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endParaRPr lang="uk-UA" sz="24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57908" y="2669871"/>
            <a:ext cx="4954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Банківські та інші фінансові установи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де суб’єктом декларування або членами його сім’ї: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відкриті рахунки (особисто,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або третіми особами на їх ім’я);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зберігаються кошти, або інше майно.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288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Рахунки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6779707" y="2678126"/>
            <a:ext cx="5138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Зазначається:</a:t>
            </a:r>
          </a:p>
          <a:p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тип та номер рахунку;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дані про установу;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мають право розпоряджатися рахунком;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відкрили рахунок на ім’я декларанта або члена його сім’ї.</a:t>
            </a:r>
          </a:p>
        </p:txBody>
      </p:sp>
      <p:pic>
        <p:nvPicPr>
          <p:cNvPr id="16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472C2F27-2359-4F28-B63A-A6AD6482D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5" y="1591545"/>
            <a:ext cx="994481" cy="763857"/>
          </a:xfrm>
          <a:prstGeom prst="rect">
            <a:avLst/>
          </a:prstGeom>
        </p:spPr>
      </p:pic>
      <p:pic>
        <p:nvPicPr>
          <p:cNvPr id="17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F62025C2-FBB1-443F-A7A7-CC4C66A32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25" y="1622088"/>
            <a:ext cx="994481" cy="763857"/>
          </a:xfrm>
          <a:prstGeom prst="rect">
            <a:avLst/>
          </a:prstGeom>
        </p:spPr>
      </p:pic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4D7DA14E-D472-4E00-8142-3E1C93A0350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27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C2AAB9E-3481-4B79-AA92-1A7B0C4FE5CD}"/>
              </a:ext>
            </a:extLst>
          </p:cNvPr>
          <p:cNvSpPr txBox="1">
            <a:spLocks/>
          </p:cNvSpPr>
          <p:nvPr/>
        </p:nvSpPr>
        <p:spPr>
          <a:xfrm>
            <a:off x="1891562" y="1923716"/>
            <a:ext cx="4238100" cy="3625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залежить від наявності коштів на рахунках станом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31 грудня звітного періоду.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залежить від факту зберігання грошей і майна станом на 31 грудня звітного періоду.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1E5676F4-133C-4C2C-9E39-80FC1719C773}"/>
              </a:ext>
            </a:extLst>
          </p:cNvPr>
          <p:cNvSpPr txBox="1">
            <a:spLocks/>
          </p:cNvSpPr>
          <p:nvPr/>
        </p:nvSpPr>
        <p:spPr>
          <a:xfrm>
            <a:off x="7424391" y="1970371"/>
            <a:ext cx="4574319" cy="141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Номер банківської картки ≠ номер рахунку.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Закінчення строку дії картки ≠ закриття рахунку.</a:t>
            </a:r>
          </a:p>
        </p:txBody>
      </p:sp>
      <p:pic>
        <p:nvPicPr>
          <p:cNvPr id="16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D22F4E51-D599-4792-A39A-2B23BF13D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2" y="1970936"/>
            <a:ext cx="1011854" cy="1011854"/>
          </a:xfrm>
          <a:prstGeom prst="rect">
            <a:avLst/>
          </a:prstGeom>
        </p:spPr>
      </p:pic>
      <p:pic>
        <p:nvPicPr>
          <p:cNvPr id="23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3BBA8645-6634-4E29-980F-D6E3D42F6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6" y="3649384"/>
            <a:ext cx="1046440" cy="1046440"/>
          </a:xfrm>
          <a:prstGeom prst="rect">
            <a:avLst/>
          </a:prstGeom>
        </p:spPr>
      </p:pic>
      <p:pic>
        <p:nvPicPr>
          <p:cNvPr id="24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0F58AAA5-3B62-46D3-B581-CC5C9F221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22" y="3749095"/>
            <a:ext cx="1046440" cy="1046440"/>
          </a:xfrm>
          <a:prstGeom prst="rect">
            <a:avLst/>
          </a:prstGeom>
        </p:spPr>
      </p:pic>
      <p:pic>
        <p:nvPicPr>
          <p:cNvPr id="25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0BB28A35-555D-48D7-853D-AF004BD49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22" y="1970936"/>
            <a:ext cx="1046440" cy="10464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8545FC-F50D-49A1-BF67-4488A43280AE}"/>
              </a:ext>
            </a:extLst>
          </p:cNvPr>
          <p:cNvSpPr txBox="1"/>
          <p:nvPr/>
        </p:nvSpPr>
        <p:spPr>
          <a:xfrm>
            <a:off x="929915" y="55288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Рахунки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0DDB2460-43A5-44BA-ABF4-AA53A14E54F5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1431" y="53912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12.</a:t>
            </a:r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Приклади структури рахунків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186474-54B5-4043-80CE-15974CEF2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5" y="3353216"/>
            <a:ext cx="5146535" cy="2044692"/>
          </a:xfrm>
          <a:prstGeom prst="rect">
            <a:avLst/>
          </a:prstGeom>
        </p:spPr>
      </p:pic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8AFE4608-A60A-4117-9611-D3B490EB78CB}"/>
              </a:ext>
            </a:extLst>
          </p:cNvPr>
          <p:cNvSpPr txBox="1">
            <a:spLocks/>
          </p:cNvSpPr>
          <p:nvPr/>
        </p:nvSpPr>
        <p:spPr>
          <a:xfrm>
            <a:off x="251167" y="2071880"/>
            <a:ext cx="5781130" cy="929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Номери банківських рахунків </a:t>
            </a:r>
          </a:p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стандартом </a:t>
            </a:r>
            <a: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IBAN</a:t>
            </a:r>
          </a:p>
          <a:p>
            <a:endParaRPr lang="en-US" sz="2000" b="1" dirty="0">
              <a:latin typeface="Roboto" panose="02000000000000000000" pitchFamily="2" charset="0"/>
              <a:cs typeface="Roboto" panose="02000000000000000000" pitchFamily="2" charset="0"/>
            </a:endParaRPr>
          </a:p>
          <a:p>
            <a:endParaRPr lang="uk-UA" sz="2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258A7AF1-C734-4329-ACF0-AE50D37421D9}"/>
              </a:ext>
            </a:extLst>
          </p:cNvPr>
          <p:cNvSpPr txBox="1">
            <a:spLocks/>
          </p:cNvSpPr>
          <p:nvPr/>
        </p:nvSpPr>
        <p:spPr>
          <a:xfrm>
            <a:off x="6314259" y="1890556"/>
            <a:ext cx="5507082" cy="929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Номер</a:t>
            </a:r>
            <a:r>
              <a:rPr lang="en-US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індивідуального пенсійного рахунка учасника недержавного пенсійного фонду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latin typeface="Roboto" panose="02000000000000000000" pitchFamily="2" charset="0"/>
              <a:cs typeface="Roboto" panose="02000000000000000000" pitchFamily="2" charset="0"/>
            </a:endParaRPr>
          </a:p>
          <a:p>
            <a:endParaRPr lang="uk-UA" sz="2000" dirty="0">
              <a:latin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096B087-2433-4BD4-8AC4-552086DC8C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57" y="3429000"/>
            <a:ext cx="5714343" cy="1935103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3BAEAE05-3B84-46DE-A135-F844B6636B2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236496" y="2140918"/>
            <a:ext cx="8265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отримані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кредити;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отримані позики;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інші кошти, які були позичені суб’єкту декларування або члену його сім’ї іншими особами, зокрема поворотна безвідсоткова фінансова допомога;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договором лізингу;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договором страхування;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зобов’язання за договором недержавного пенсійного забезпечення;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несплачені податкові зобов’язання;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інші зобов’язання, у тому числі, які виникли внаслідок укладених договорів (у декларації необхідно зазначити, які саме).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405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Види фінансових зобов’язань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3A9381-CBC9-4D68-9C9D-B542BF4B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9" y="2386418"/>
            <a:ext cx="2955987" cy="2955987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29A4EFDB-7129-4810-8A27-EF989CD4D86E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29915" y="1436260"/>
            <a:ext cx="10258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Фінансовими зобов’язаннями для цілей декларування є:</a:t>
            </a:r>
          </a:p>
        </p:txBody>
      </p:sp>
    </p:spTree>
    <p:extLst>
      <p:ext uri="{BB962C8B-B14F-4D97-AF65-F5344CB8AC3E}">
        <p14:creationId xmlns:p14="http://schemas.microsoft.com/office/powerpoint/2010/main" val="9201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04BE29-037D-4653-B0D6-B311CAD0A88C}"/>
              </a:ext>
            </a:extLst>
          </p:cNvPr>
          <p:cNvSpPr txBox="1"/>
          <p:nvPr/>
        </p:nvSpPr>
        <p:spPr>
          <a:xfrm>
            <a:off x="1143001" y="2153394"/>
            <a:ext cx="10258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) розмір отриманої у звітному періоді позики (кредиту) перевищує 50 ПМ;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2) розмір зобов’язання за позикою (кредитом) на початок звітного періоду перевищує 50 ПМ (у разі якщо позику (кредит) отримано у попередніх звітних періодах);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3) розмір зобов’язання за позикою (кредитом) на кінець звітного періоду перевищує 50 ПМ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17" name="Рисунок 13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302751EB-5D89-4AB8-994A-DE9708E6D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7" y="2298104"/>
            <a:ext cx="994481" cy="763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2E6979-E0E8-45C2-8258-566FC4EBBB26}"/>
              </a:ext>
            </a:extLst>
          </p:cNvPr>
          <p:cNvSpPr txBox="1"/>
          <p:nvPr/>
        </p:nvSpPr>
        <p:spPr>
          <a:xfrm>
            <a:off x="929915" y="55405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Види фінансових зобов’язань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4CA2824E-4EED-4C94-8FA5-551B33241E3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29915" y="1398054"/>
            <a:ext cx="10471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фінансові зобов’язання суб’єкта декларування та/або членів його сім’ї за </a:t>
            </a:r>
            <a:r>
              <a:rPr lang="uk-UA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позикою (кредитом) </a:t>
            </a:r>
            <a:r>
              <a:rPr lang="uk-UA" sz="2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зазначаються за наявності хоча б однієї з таких умов: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7043" y="3976774"/>
            <a:ext cx="11177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"/>
            </a:pP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зобов’язання за позикою (кредитом) за умов, зазначених у </a:t>
            </a:r>
            <a:r>
              <a:rPr lang="uk-UA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пп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. 2 та 3, зазначаються незалежно від розміру зобов’язання, у тому числі за відсутності такого зобов’язання на кінець звітного періоду</a:t>
            </a: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uk-UA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Symbol" panose="05050102010706020507" pitchFamily="18" charset="2"/>
              <a:buChar char=""/>
            </a:pP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Відомості 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про штраф / пеню за прострочення погашення позики (кредиту) включаються в розмір позики (кредиту).</a:t>
            </a:r>
          </a:p>
          <a:p>
            <a:pPr marL="285750" indent="-285750" algn="just">
              <a:buFont typeface="Symbol" panose="05050102010706020507" pitchFamily="18" charset="2"/>
              <a:buChar char=""/>
            </a:pPr>
            <a:r>
              <a:rPr lang="uk-UA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Відомості 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про </a:t>
            </a:r>
            <a:r>
              <a:rPr lang="uk-UA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інші фінансові зобов’язання</a:t>
            </a:r>
            <a:r>
              <a:rPr lang="uk-UA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, у тому числі за договорами лізингу, страхування, недержавного пенсійного забезпечення, зазначаються лише у разі, якщо їх розмір на кінець звітного періоду перевищує 50 ПМ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0666" y="3467432"/>
            <a:ext cx="3542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50 </a:t>
            </a:r>
            <a:r>
              <a:rPr lang="uk-UA" sz="2000" b="1" dirty="0" smtClean="0">
                <a:solidFill>
                  <a:srgbClr val="00B0F0"/>
                </a:solidFill>
              </a:rPr>
              <a:t>ПМ = 113 500 грн. у 2021 р. </a:t>
            </a:r>
            <a:endParaRPr lang="uk-UA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4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26954" y="1696927"/>
            <a:ext cx="513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Користування «кредитним» лімітом банківських карток</a:t>
            </a:r>
            <a:endParaRPr lang="ru-RU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1E7F9-BDD5-46D3-AE21-7B0E8522F0DB}"/>
              </a:ext>
            </a:extLst>
          </p:cNvPr>
          <p:cNvSpPr txBox="1"/>
          <p:nvPr/>
        </p:nvSpPr>
        <p:spPr>
          <a:xfrm>
            <a:off x="1246490" y="3042186"/>
            <a:ext cx="4200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разово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скористались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суму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понад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50 ПМ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протягом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незалежно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погашення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116D0C-1804-4B86-82FB-9822A8851383}"/>
              </a:ext>
            </a:extLst>
          </p:cNvPr>
          <p:cNvSpPr txBox="1"/>
          <p:nvPr/>
        </p:nvSpPr>
        <p:spPr>
          <a:xfrm>
            <a:off x="6744750" y="3042186"/>
            <a:ext cx="48042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 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</a:t>
            </a: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алишок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заборгованості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останній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день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звітного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періоду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перевищив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ПМ.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D294F5-460A-41D4-AADA-0282D814D38C}"/>
              </a:ext>
            </a:extLst>
          </p:cNvPr>
          <p:cNvSpPr txBox="1"/>
          <p:nvPr/>
        </p:nvSpPr>
        <p:spPr>
          <a:xfrm>
            <a:off x="4207136" y="5985015"/>
            <a:ext cx="4804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*50 ПМ =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113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Рисунок 2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50B749EA-DFEB-49A4-9CB3-ACC5440C1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1" y="4599664"/>
            <a:ext cx="949374" cy="949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908A4A9-13BC-47C4-8D15-1FA1A49CDA72}"/>
              </a:ext>
            </a:extLst>
          </p:cNvPr>
          <p:cNvSpPr txBox="1"/>
          <p:nvPr/>
        </p:nvSpPr>
        <p:spPr>
          <a:xfrm>
            <a:off x="2135014" y="4914350"/>
            <a:ext cx="9413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умов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розмір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коштів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якими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користувалися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сумується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1FBD6F-2175-4D27-A836-6D0046F2DA50}"/>
              </a:ext>
            </a:extLst>
          </p:cNvPr>
          <p:cNvSpPr txBox="1"/>
          <p:nvPr/>
        </p:nvSpPr>
        <p:spPr>
          <a:xfrm>
            <a:off x="929915" y="55405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13.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Фінансові зобов’язання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81779009-27F5-491E-9A57-D17873DD3BEF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2055E965-5A95-4CD9-B4F9-F0DAD9D62CAB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200037BE-9E7F-4FAA-A3E7-93CB3B982853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xmlns="" id="{CB96456A-BDC3-402D-9B27-E4FDD0C6CB3F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xmlns="" id="{5DA642AA-017F-45CF-93ED-BF81B7FF3A2A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04CC8E97-7A09-4D3A-8B17-BCAD0CA524DC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08F7082A-B9DE-4EF3-B33B-64ABB88E7F26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1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6995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0E206-5617-422A-B2F1-A051CAF44679}"/>
              </a:ext>
            </a:extLst>
          </p:cNvPr>
          <p:cNvSpPr txBox="1"/>
          <p:nvPr/>
        </p:nvSpPr>
        <p:spPr>
          <a:xfrm>
            <a:off x="957908" y="2027275"/>
            <a:ext cx="51380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endParaRPr lang="en-US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uk-UA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усі, вчинені у звітному періоді,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підставі яких у декларанта виникає або припиняється право власності, володіння чи користування на об’єкти, зазначені у розділах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3-13 декларації.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предмету правочину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50 прожиткових мінімумів і більше.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E51A37-8436-495C-9F73-35AFE253B32C}"/>
              </a:ext>
            </a:extLst>
          </p:cNvPr>
          <p:cNvSpPr txBox="1"/>
          <p:nvPr/>
        </p:nvSpPr>
        <p:spPr>
          <a:xfrm>
            <a:off x="6429559" y="2042516"/>
            <a:ext cx="5138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Видатки</a:t>
            </a:r>
            <a:endParaRPr lang="en-US" sz="20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зазначаються у разі, якщо розмір відповідного видатку (разового) перевищує 50 прожиткових мінімумів </a:t>
            </a: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2021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рік –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113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00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грн).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До таких відомостей включаються дані про вид правочину, його предмет.</a:t>
            </a:r>
          </a:p>
        </p:txBody>
      </p:sp>
      <p:pic>
        <p:nvPicPr>
          <p:cNvPr id="12" name="Рисунок 11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76" y="1850420"/>
            <a:ext cx="994481" cy="763857"/>
          </a:xfrm>
          <a:prstGeom prst="rect">
            <a:avLst/>
          </a:prstGeom>
        </p:spPr>
      </p:pic>
      <p:pic>
        <p:nvPicPr>
          <p:cNvPr id="16" name="Рисунок 15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376F209-DE2C-41CD-8F37-72CFF3C6B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6" y="1850420"/>
            <a:ext cx="994481" cy="763857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14FE60E4-625E-469A-8AB5-17D27B5E162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D6113C-88CF-4AC8-9E3A-FAAA3481C3E2}"/>
              </a:ext>
            </a:extLst>
          </p:cNvPr>
          <p:cNvSpPr txBox="1"/>
          <p:nvPr/>
        </p:nvSpPr>
        <p:spPr>
          <a:xfrm>
            <a:off x="957908" y="2643202"/>
            <a:ext cx="52212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Власність:</a:t>
            </a:r>
          </a:p>
          <a:p>
            <a:endParaRPr lang="uk-UA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декларується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наявності на кінець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звітного періоду.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6046128" y="2667956"/>
            <a:ext cx="53194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Володіння</a:t>
            </a:r>
            <a:r>
              <a:rPr lang="en-US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користування об’єктом: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1) станом на 31 грудня 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ТА</a:t>
            </a:r>
          </a:p>
          <a:p>
            <a:endParaRPr lang="uk-UA" sz="22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2) не менше половини днів звітного періоду.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B4FF23-4865-4F06-8A03-0469927A18CD}"/>
              </a:ext>
            </a:extLst>
          </p:cNvPr>
          <p:cNvSpPr txBox="1"/>
          <p:nvPr/>
        </p:nvSpPr>
        <p:spPr>
          <a:xfrm>
            <a:off x="652368" y="6022553"/>
            <a:ext cx="9882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Власність ≠ володіння або користування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60667B-4D18-4BC9-9389-6CA9B26B9442}"/>
              </a:ext>
            </a:extLst>
          </p:cNvPr>
          <p:cNvSpPr txBox="1"/>
          <p:nvPr/>
        </p:nvSpPr>
        <p:spPr>
          <a:xfrm>
            <a:off x="930744" y="51919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974DE696-B7DE-4B8B-A7D1-C90E8F63007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D0EF976D-8254-4E1E-B417-DD836D177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08" y="1543606"/>
            <a:ext cx="994481" cy="763857"/>
          </a:xfrm>
          <a:prstGeom prst="rect">
            <a:avLst/>
          </a:prstGeom>
        </p:spPr>
      </p:pic>
      <p:pic>
        <p:nvPicPr>
          <p:cNvPr id="19" name="Рисунок 1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F85F3C8-4355-4AD2-9806-5DBA19E91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94" y="1539602"/>
            <a:ext cx="994481" cy="763857"/>
          </a:xfrm>
          <a:prstGeom prst="rect">
            <a:avLst/>
          </a:prstGeom>
        </p:spPr>
      </p:pic>
      <p:cxnSp>
        <p:nvCxnSpPr>
          <p:cNvPr id="12" name="Пряма сполучна лінія 16">
            <a:extLst>
              <a:ext uri="{FF2B5EF4-FFF2-40B4-BE49-F238E27FC236}">
                <a16:creationId xmlns:a16="http://schemas.microsoft.com/office/drawing/2014/main" xmlns="" id="{974DE696-B7DE-4B8B-A7D1-C90E8F630077}"/>
              </a:ext>
            </a:extLst>
          </p:cNvPr>
          <p:cNvCxnSpPr>
            <a:cxnSpLocks/>
          </p:cNvCxnSpPr>
          <p:nvPr/>
        </p:nvCxnSpPr>
        <p:spPr>
          <a:xfrm flipH="1">
            <a:off x="758291" y="586762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224463" y="1299632"/>
            <a:ext cx="84157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декларанта, а не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видатки та правочини вчинені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поріг декларування — 50 прожиткових мінімумів;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має значення, чи перебуває предмет правочину у власності чи користуванні суб'єкта декларування станом на 31 грудня;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 про видатки: не дублювати правочин,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який спричинив відповідний видаток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розділі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«Інші правочини»;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об’єкти декларування, які відображаються в інших розділах, повинні бути також відображені в розділі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«Видатки та правочини» як предмет правочину за умови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їх набуття у звітному періоді;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у «Видатки та правочини» вказуються правочини, на підставі яких у суб’єкта виникли фінансові зобов’язання, навіть якщо вони були припинені станом на 31 грудня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ей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розділ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не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заповнюється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декларації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кандидата на посаду.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1919751"/>
            <a:ext cx="3121481" cy="3121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489A21-5208-49B2-8871-322373F832C4}"/>
              </a:ext>
            </a:extLst>
          </p:cNvPr>
          <p:cNvSpPr txBox="1"/>
          <p:nvPr/>
        </p:nvSpPr>
        <p:spPr>
          <a:xfrm>
            <a:off x="929915" y="56995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5327E9B-D02C-4B93-AD87-C444013A1A9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6C5C04-0DC3-469D-AE1C-EAFC79612575}"/>
              </a:ext>
            </a:extLst>
          </p:cNvPr>
          <p:cNvSpPr txBox="1"/>
          <p:nvPr/>
        </p:nvSpPr>
        <p:spPr>
          <a:xfrm>
            <a:off x="929915" y="56995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547EDFEF-BA68-474D-BAD9-D21541DA79E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29915" y="1263759"/>
            <a:ext cx="102583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</a:t>
            </a:r>
          </a:p>
          <a:p>
            <a:pPr algn="just"/>
            <a:r>
              <a:rPr lang="uk-UA" sz="24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uk-UA" sz="2400" b="1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Видатками</a:t>
            </a:r>
            <a:r>
              <a:rPr lang="uk-UA" sz="24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uk-UA" sz="24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для цілей декларування є</a:t>
            </a:r>
            <a:r>
              <a:rPr lang="uk-UA" sz="2400" dirty="0" smtClean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algn="just"/>
            <a:endParaRPr lang="uk-UA" sz="2400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1) </a:t>
            </a:r>
            <a:r>
              <a:rPr lang="uk-UA" b="1" dirty="0">
                <a:solidFill>
                  <a:srgbClr val="1A1A22"/>
                </a:solidFill>
                <a:latin typeface="Ubuntu"/>
              </a:rPr>
              <a:t>грошові кошти</a:t>
            </a:r>
            <a:r>
              <a:rPr lang="uk-UA" dirty="0">
                <a:solidFill>
                  <a:srgbClr val="1A1A22"/>
                </a:solidFill>
                <a:latin typeface="Ubuntu"/>
              </a:rPr>
              <a:t> суб’єкта декларування, передані у зв’язку з правочином, вчиненим з метою: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а) придбання у власність, володіння, користування активів, зазначених у ч. 1 ст. 46 Закону, та/або послуг </a:t>
            </a:r>
            <a:r>
              <a:rPr lang="uk-UA" dirty="0" smtClean="0">
                <a:solidFill>
                  <a:srgbClr val="1A1A22"/>
                </a:solidFill>
                <a:latin typeface="Ubuntu"/>
              </a:rPr>
              <a:t>(оплата </a:t>
            </a:r>
            <a:r>
              <a:rPr lang="uk-UA" dirty="0">
                <a:solidFill>
                  <a:srgbClr val="1A1A22"/>
                </a:solidFill>
                <a:latin typeface="Ubuntu"/>
              </a:rPr>
              <a:t>навчання, лікування, косметичних, туристичних послуг тощо);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б) виконання договірних зобов’язань, в тому числі фінансових (боржником за зобов’язанням);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в) надання благодійної, матеріальної, фінансової допомоги;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г) фінансової підтримки політичної партії у формі внеску;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ґ) виконання рішення суду, яке набуло законної сили;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д) дарування (грошові кошти як подарунок</a:t>
            </a:r>
            <a:r>
              <a:rPr lang="uk-UA" dirty="0" smtClean="0">
                <a:solidFill>
                  <a:srgbClr val="1A1A22"/>
                </a:solidFill>
                <a:latin typeface="Ubuntu"/>
              </a:rPr>
              <a:t>);</a:t>
            </a:r>
          </a:p>
          <a:p>
            <a:pPr algn="just"/>
            <a:endParaRPr lang="uk-UA" dirty="0">
              <a:solidFill>
                <a:srgbClr val="1A1A22"/>
              </a:solidFill>
              <a:latin typeface="Ubuntu"/>
            </a:endParaRP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2)</a:t>
            </a:r>
            <a:r>
              <a:rPr lang="uk-UA" b="1" dirty="0">
                <a:solidFill>
                  <a:srgbClr val="1A1A22"/>
                </a:solidFill>
                <a:latin typeface="Ubuntu"/>
              </a:rPr>
              <a:t> майно </a:t>
            </a:r>
            <a:r>
              <a:rPr lang="uk-UA" dirty="0">
                <a:solidFill>
                  <a:srgbClr val="1A1A22"/>
                </a:solidFill>
                <a:latin typeface="Ubuntu"/>
              </a:rPr>
              <a:t>суб’єкта декларування (за умови припинення права власності на нього), яке є:</a:t>
            </a:r>
          </a:p>
          <a:p>
            <a:pPr algn="just"/>
            <a:r>
              <a:rPr lang="en-US" dirty="0">
                <a:solidFill>
                  <a:srgbClr val="1A1A22"/>
                </a:solidFill>
                <a:latin typeface="Ubuntu"/>
              </a:rPr>
              <a:t>a) </a:t>
            </a:r>
            <a:r>
              <a:rPr lang="uk-UA" dirty="0">
                <a:solidFill>
                  <a:srgbClr val="1A1A22"/>
                </a:solidFill>
                <a:latin typeface="Ubuntu"/>
              </a:rPr>
              <a:t>засобом платежу відповідно до умов договору (наприклад, є предметом договору міни (бартеру));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б) матеріальною підтримкою політичної партії у формі внеску;</a:t>
            </a:r>
          </a:p>
          <a:p>
            <a:pPr algn="just"/>
            <a:r>
              <a:rPr lang="uk-UA" dirty="0">
                <a:solidFill>
                  <a:srgbClr val="1A1A22"/>
                </a:solidFill>
                <a:latin typeface="Ubuntu"/>
              </a:rPr>
              <a:t>в) вкладом у статутний капітал товариства тощо.</a:t>
            </a:r>
            <a:endParaRPr lang="uk-UA" b="0" i="0" dirty="0">
              <a:solidFill>
                <a:srgbClr val="1A1A22"/>
              </a:solidFill>
              <a:effectLst/>
              <a:latin typeface="Ubuntu"/>
            </a:endParaRPr>
          </a:p>
        </p:txBody>
      </p:sp>
      <p:pic>
        <p:nvPicPr>
          <p:cNvPr id="13" name="Рисунок 12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xmlns="" id="{9B2EC35A-6D88-4086-8195-63BC78018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23" y="1475310"/>
            <a:ext cx="994481" cy="7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007276" y="1605504"/>
            <a:ext cx="79173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Правочином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є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дія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особи,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спрямована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набуття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зміну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припинення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цивільних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прав та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обов’язків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можуть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бути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односторонніми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та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дво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багатосторонніми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(договори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pPr algn="just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Односторонній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створювати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обов’язки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лише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для особи, яка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його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вчинила (для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інших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осіб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лише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випадках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встановлених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законом,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домовленістю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цими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особами),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наприклад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дарування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майна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Дво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ru-RU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багатостороннім</a:t>
            </a:r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правочином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є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погоджена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дія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двох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або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більше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сторін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наприклад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купівля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-продаж,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обмін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майна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тощо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Не будь-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який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пов’язаний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здійсненням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видатку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Однак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видаток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завжди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здійснюється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на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підставі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правочину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2040067"/>
            <a:ext cx="2604123" cy="26041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489A21-5208-49B2-8871-322373F832C4}"/>
              </a:ext>
            </a:extLst>
          </p:cNvPr>
          <p:cNvSpPr txBox="1"/>
          <p:nvPr/>
        </p:nvSpPr>
        <p:spPr>
          <a:xfrm>
            <a:off x="929915" y="56995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Розділ 14.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Видатки та правочини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85327E9B-D02C-4B93-AD87-C444013A1A91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496786" y="1847269"/>
            <a:ext cx="81398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відомості про посаду (роботу), що займається (виконується/виконувалася) за сумісництвом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 трудовим договором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(контрактом);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відображається, якщо розпочалося чи продовжувалося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під час звітного періоду незалежно від тривалості;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якщо у звітному періоді особа займала посаду або здійснювала роботу будь-який час і при цьому станом на 31 грудня вона це не здійснює, така посада (робота) відображається у декларації;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9246" y="561198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15.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Робота та сумісництво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7C4937-B401-44E3-A195-4B3D0B3C9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5" y="2227771"/>
            <a:ext cx="2815061" cy="2815061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5D9B8BF6-54AA-4F2A-8FA4-061EB2A352B0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8136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849456" y="1922604"/>
            <a:ext cx="70202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Входження декларанта до керівних, ревізійних чи наглядових органів</a:t>
            </a:r>
            <a:r>
              <a:rPr lang="uk-UA" sz="2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громадських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благодійних організацій;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професійних об’єднань;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членство в таких об’єднаннях (організаціях). </a:t>
            </a:r>
          </a:p>
          <a:p>
            <a:endParaRPr lang="uk-UA" sz="20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Із зазначенням</a:t>
            </a:r>
            <a:r>
              <a:rPr lang="uk-UA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назви відповідних об’єднань (організацій);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коду ЄДРПОУ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3600" y="56338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16.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Членство в організаціях та їх органах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23D289-1E32-48FA-ACDB-A373D6482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9" y="2070970"/>
            <a:ext cx="2716060" cy="2716060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CB336EDA-8BAF-4121-B369-75F576CB0336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302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800192" y="1481885"/>
            <a:ext cx="75805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зазначається у деклараціях членство (членство в органах) у таких об’єднаннях</a:t>
            </a:r>
            <a:r>
              <a:rPr lang="uk-UA" sz="2200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політичні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партії;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релігійні організації;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професійні спілки;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об’єднання співвласників багатоквартирного будинку;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асоціації органів місцевого самоврядування та їх добровільні об’єднання;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об’єднання юридичних осіб приватного права, які не є громадськими об’єднаннями;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органи суддівського, прокурорського самоврядування.</a:t>
            </a:r>
          </a:p>
          <a:p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3600" y="563382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16. </a:t>
            </a:r>
            <a:r>
              <a:rPr lang="uk-UA" sz="3000" dirty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Roboto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Членство в організаціях та їх органах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23D289-1E32-48FA-ACDB-A373D6482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9" y="2070970"/>
            <a:ext cx="2716060" cy="2716060"/>
          </a:xfrm>
          <a:prstGeom prst="rect">
            <a:avLst/>
          </a:prstGeom>
        </p:spPr>
      </p:pic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CB336EDA-8BAF-4121-B369-75F576CB0336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688232"/>
            <a:ext cx="10649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solidFill>
                  <a:srgbClr val="0070C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 про суттєві зміни в майновому стані</a:t>
            </a:r>
            <a:endParaRPr lang="uk-UA" sz="3200" dirty="0">
              <a:solidFill>
                <a:srgbClr val="0070C0"/>
              </a:solidFill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960091" y="1978918"/>
            <a:ext cx="5982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Хто подає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48577" y="54674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Суттєві зміни в майновому стані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699436" y="3107132"/>
            <a:ext cx="497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Службові особи, які займають відповідальне та особливо відповідальне становище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776185" y="3107132"/>
            <a:ext cx="47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Особи, які займають посади, пов’язані </a:t>
            </a:r>
            <a:b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dirty="0">
                <a:latin typeface="Helvetica" panose="020B0604020202020204" pitchFamily="34" charset="0"/>
                <a:cs typeface="Helvetica" panose="020B0604020202020204" pitchFamily="34" charset="0"/>
              </a:rPr>
              <a:t>з високим рівнем корупційних ризиків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01DEB25-648A-4F94-956B-FD4AEE1D3623}"/>
              </a:ext>
            </a:extLst>
          </p:cNvPr>
          <p:cNvSpPr txBox="1"/>
          <p:nvPr/>
        </p:nvSpPr>
        <p:spPr>
          <a:xfrm>
            <a:off x="889241" y="4038038"/>
            <a:ext cx="416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визначений у примітці до ст. 51</a:t>
            </a:r>
            <a:r>
              <a:rPr lang="uk-UA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Закону України «Про запобігання корупції»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1F5BE7E-F5FB-4193-9946-ECEAB65876A7}"/>
              </a:ext>
            </a:extLst>
          </p:cNvPr>
          <p:cNvSpPr txBox="1"/>
          <p:nvPr/>
        </p:nvSpPr>
        <p:spPr>
          <a:xfrm>
            <a:off x="6776185" y="4038038"/>
            <a:ext cx="4716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Перелік затверджений рішенням Національного агентства від 17.06.2016 № 2, зареєстрованим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в Міністерстві юстиції України від 19.07.2016 </a:t>
            </a:r>
            <a:b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1400" dirty="0">
                <a:latin typeface="Helvetica" panose="020B0604020202020204" pitchFamily="34" charset="0"/>
                <a:cs typeface="Helvetica" panose="020B0604020202020204" pitchFamily="34" charset="0"/>
              </a:rPr>
              <a:t>за № 987/29117</a:t>
            </a:r>
          </a:p>
        </p:txBody>
      </p:sp>
      <p:pic>
        <p:nvPicPr>
          <p:cNvPr id="38" name="Рисунок 37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5172AC6F-5714-4D01-8083-8FACE1469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50" y="5097476"/>
            <a:ext cx="767074" cy="7670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D47DB06-2C26-4462-9A41-E01B28481123}"/>
              </a:ext>
            </a:extLst>
          </p:cNvPr>
          <p:cNvSpPr txBox="1"/>
          <p:nvPr/>
        </p:nvSpPr>
        <p:spPr>
          <a:xfrm>
            <a:off x="7615187" y="5264772"/>
            <a:ext cx="317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Національне агентство </a:t>
            </a:r>
          </a:p>
          <a:p>
            <a:pPr algn="ctr"/>
            <a:r>
              <a:rPr lang="uk-UA" sz="1600" dirty="0">
                <a:latin typeface="Helvetica" panose="020B0604020202020204" pitchFamily="34" charset="0"/>
                <a:cs typeface="Helvetica" panose="020B0604020202020204" pitchFamily="34" charset="0"/>
              </a:rPr>
              <a:t>може змінювати Перелік</a:t>
            </a: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B52C0F3E-B89A-4623-A527-C1F24AFA5C7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xmlns="" id="{386E2ABE-B21F-40B4-A125-C7A658891FE3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19" name="Пряма сполучна лінія 18">
              <a:extLst>
                <a:ext uri="{FF2B5EF4-FFF2-40B4-BE49-F238E27FC236}">
                  <a16:creationId xmlns:a16="http://schemas.microsoft.com/office/drawing/2014/main" xmlns="" id="{64A95BCD-ABED-440E-9FAF-A1467A8BF67A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Дуга 19">
              <a:extLst>
                <a:ext uri="{FF2B5EF4-FFF2-40B4-BE49-F238E27FC236}">
                  <a16:creationId xmlns:a16="http://schemas.microsoft.com/office/drawing/2014/main" xmlns="" id="{DE7A6A3B-12FA-47CF-AAA3-E316DC5C2228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Дуга 20">
              <a:extLst>
                <a:ext uri="{FF2B5EF4-FFF2-40B4-BE49-F238E27FC236}">
                  <a16:creationId xmlns:a16="http://schemas.microsoft.com/office/drawing/2014/main" xmlns="" id="{DE8CCF89-1564-4CB5-9F92-73342B20822C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49FF0129-7CC2-406E-8E23-F8CC3292A9BA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8578F405-9EC7-40D4-8BFB-6FE7C5C75112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7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11188231" y="5847390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11458241" y="6137392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11745248" y="6415288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919194" y="1816169"/>
            <a:ext cx="2171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Суттєва зміна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699437" y="2878996"/>
            <a:ext cx="240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Отримання доходу</a:t>
            </a:r>
          </a:p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(нарахованого)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01DEB25-648A-4F94-956B-FD4AEE1D3623}"/>
              </a:ext>
            </a:extLst>
          </p:cNvPr>
          <p:cNvSpPr txBox="1"/>
          <p:nvPr/>
        </p:nvSpPr>
        <p:spPr>
          <a:xfrm>
            <a:off x="4621821" y="4169870"/>
            <a:ext cx="276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на суму </a:t>
            </a:r>
            <a:r>
              <a:rPr lang="ru-RU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понад</a:t>
            </a:r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 50 ПМ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" name="Пряма зі стрілкою 3">
            <a:extLst>
              <a:ext uri="{FF2B5EF4-FFF2-40B4-BE49-F238E27FC236}">
                <a16:creationId xmlns:a16="http://schemas.microsoft.com/office/drawing/2014/main" xmlns="" id="{634C8A64-7C2E-4A5D-A94A-1B2B4FEDF967}"/>
              </a:ext>
            </a:extLst>
          </p:cNvPr>
          <p:cNvCxnSpPr>
            <a:cxnSpLocks/>
            <a:stCxn id="10" idx="1"/>
            <a:endCxn id="12" idx="0"/>
          </p:cNvCxnSpPr>
          <p:nvPr/>
        </p:nvCxnSpPr>
        <p:spPr>
          <a:xfrm flipH="1">
            <a:off x="1902172" y="2031613"/>
            <a:ext cx="3017022" cy="8473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27">
            <a:extLst>
              <a:ext uri="{FF2B5EF4-FFF2-40B4-BE49-F238E27FC236}">
                <a16:creationId xmlns:a16="http://schemas.microsoft.com/office/drawing/2014/main" xmlns="" id="{B82377FD-165E-44BB-8A8F-1522D718A05A}"/>
              </a:ext>
            </a:extLst>
          </p:cNvPr>
          <p:cNvCxnSpPr>
            <a:cxnSpLocks/>
            <a:stCxn id="10" idx="3"/>
            <a:endCxn id="19" idx="0"/>
          </p:cNvCxnSpPr>
          <p:nvPr/>
        </p:nvCxnSpPr>
        <p:spPr>
          <a:xfrm>
            <a:off x="7090671" y="2031613"/>
            <a:ext cx="2812394" cy="8473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14F260-D02A-43BD-AB94-CB66755D39CA}"/>
              </a:ext>
            </a:extLst>
          </p:cNvPr>
          <p:cNvSpPr txBox="1"/>
          <p:nvPr/>
        </p:nvSpPr>
        <p:spPr>
          <a:xfrm>
            <a:off x="4850144" y="2898253"/>
            <a:ext cx="23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Придбання майна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31854B-3E1A-4884-9BE2-7270EDBAF24D}"/>
              </a:ext>
            </a:extLst>
          </p:cNvPr>
          <p:cNvSpPr txBox="1"/>
          <p:nvPr/>
        </p:nvSpPr>
        <p:spPr>
          <a:xfrm>
            <a:off x="8637535" y="2878996"/>
            <a:ext cx="2531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Здійснення видатку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CE17F5-0252-4F16-BBF5-EBC6A345BAB5}"/>
              </a:ext>
            </a:extLst>
          </p:cNvPr>
          <p:cNvSpPr txBox="1"/>
          <p:nvPr/>
        </p:nvSpPr>
        <p:spPr>
          <a:xfrm>
            <a:off x="1167577" y="5077811"/>
            <a:ext cx="104341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*50 ПМ =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119 650 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грн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(2022 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рік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ru-RU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50 </a:t>
            </a:r>
            <a:r>
              <a:rPr lang="ru-RU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прожиткових</a:t>
            </a:r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мінімумів</a:t>
            </a:r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встановлених</a:t>
            </a:r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для </a:t>
            </a:r>
            <a:r>
              <a:rPr lang="ru-RU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працездатних</a:t>
            </a:r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осіб</a:t>
            </a:r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на 01 </a:t>
            </a:r>
            <a:r>
              <a:rPr lang="ru-RU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січня</a:t>
            </a:r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0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відповідного</a:t>
            </a:r>
            <a:r>
              <a:rPr lang="ru-RU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 року</a:t>
            </a:r>
          </a:p>
          <a:p>
            <a:endParaRPr lang="ru-RU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xmlns="" id="{0A01D229-0AE3-4603-81F0-948B72C2505E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6004933" y="2247056"/>
            <a:ext cx="0" cy="65119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xmlns="" id="{C539FBD0-C4C2-4033-B0DB-695CCED93267}"/>
              </a:ext>
            </a:extLst>
          </p:cNvPr>
          <p:cNvCxnSpPr>
            <a:cxnSpLocks/>
            <a:stCxn id="12" idx="2"/>
            <a:endCxn id="29" idx="1"/>
          </p:cNvCxnSpPr>
          <p:nvPr/>
        </p:nvCxnSpPr>
        <p:spPr>
          <a:xfrm>
            <a:off x="1902172" y="3586882"/>
            <a:ext cx="2719649" cy="7830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xmlns="" id="{543F092A-87CD-4794-BF72-464DAEFA6C96}"/>
              </a:ext>
            </a:extLst>
          </p:cNvPr>
          <p:cNvCxnSpPr>
            <a:cxnSpLocks/>
            <a:stCxn id="18" idx="2"/>
            <a:endCxn id="29" idx="0"/>
          </p:cNvCxnSpPr>
          <p:nvPr/>
        </p:nvCxnSpPr>
        <p:spPr>
          <a:xfrm>
            <a:off x="6004933" y="3298363"/>
            <a:ext cx="0" cy="8715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xmlns="" id="{8BFDFD88-509B-4ED3-A501-D81907E772F8}"/>
              </a:ext>
            </a:extLst>
          </p:cNvPr>
          <p:cNvCxnSpPr>
            <a:cxnSpLocks/>
            <a:stCxn id="19" idx="2"/>
            <a:endCxn id="29" idx="3"/>
          </p:cNvCxnSpPr>
          <p:nvPr/>
        </p:nvCxnSpPr>
        <p:spPr>
          <a:xfrm flipH="1">
            <a:off x="7388044" y="3279106"/>
            <a:ext cx="2515021" cy="10908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43D2D9-A5DA-4904-8895-99C18BC1EBCF}"/>
              </a:ext>
            </a:extLst>
          </p:cNvPr>
          <p:cNvSpPr txBox="1"/>
          <p:nvPr/>
        </p:nvSpPr>
        <p:spPr>
          <a:xfrm>
            <a:off x="948577" y="54674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Суттєві зміни в майновому стані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xmlns="" id="{28C8351E-641C-4CE7-8E6C-9507F624F2B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31299" y="1498520"/>
            <a:ext cx="81398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лише декларанта, а не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виключно в електронній формі;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протягом 10 днів;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інформація, зазначена у повідомленні,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відображається у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декларації за відповідний звітний період;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дохід/видаток – одноразовий;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валютно-обмінні операції на суму понад 50 ПМ – видаток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і </a:t>
            </a:r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необхідне подання </a:t>
            </a:r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повідомлення;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подається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незалежно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від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того,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перебуває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суб’єкт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декларування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Україні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чи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за </a:t>
            </a:r>
            <a:r>
              <a:rPr lang="ru-RU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її</a:t>
            </a:r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межами.</a:t>
            </a:r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8" y="2019214"/>
            <a:ext cx="3201901" cy="3201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E2230D-3641-4C01-ADBC-F646F3BA1027}"/>
              </a:ext>
            </a:extLst>
          </p:cNvPr>
          <p:cNvSpPr txBox="1"/>
          <p:nvPr/>
        </p:nvSpPr>
        <p:spPr>
          <a:xfrm>
            <a:off x="948577" y="546747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Суттєві зміни в майновому стані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C2E1601D-417C-4FD2-BBC0-E70C401B3796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9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321D9D-4643-4E04-AAD0-E1D92B129359}"/>
              </a:ext>
            </a:extLst>
          </p:cNvPr>
          <p:cNvSpPr txBox="1"/>
          <p:nvPr/>
        </p:nvSpPr>
        <p:spPr>
          <a:xfrm>
            <a:off x="4195168" y="1407955"/>
            <a:ext cx="4024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Вартість майна:</a:t>
            </a:r>
            <a:endParaRPr lang="uk-UA" sz="2200" b="1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BEAF79-6440-4020-84DE-2D7D6DEB9302}"/>
              </a:ext>
            </a:extLst>
          </p:cNvPr>
          <p:cNvSpPr txBox="1"/>
          <p:nvPr/>
        </p:nvSpPr>
        <p:spPr>
          <a:xfrm>
            <a:off x="703858" y="2449602"/>
            <a:ext cx="297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це вартість на дату набуття права</a:t>
            </a:r>
            <a:endParaRPr lang="uk-UA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6782F7-E6EB-4E06-A48C-F9C283E941C4}"/>
              </a:ext>
            </a:extLst>
          </p:cNvPr>
          <p:cNvSpPr txBox="1"/>
          <p:nvPr/>
        </p:nvSpPr>
        <p:spPr>
          <a:xfrm>
            <a:off x="4277834" y="1972633"/>
            <a:ext cx="3504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Обрання однієї з позначок є 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обов’язковим</a:t>
            </a:r>
            <a:endParaRPr lang="uk-UA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752796-77AE-4A34-976D-8F6492D99B80}"/>
              </a:ext>
            </a:extLst>
          </p:cNvPr>
          <p:cNvSpPr txBox="1"/>
          <p:nvPr/>
        </p:nvSpPr>
        <p:spPr>
          <a:xfrm>
            <a:off x="7833046" y="2475511"/>
            <a:ext cx="382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Helvetica" panose="020B0604020202020204" pitchFamily="34" charset="0"/>
                <a:cs typeface="Helvetica" panose="020B0604020202020204" pitchFamily="34" charset="0"/>
              </a:rPr>
              <a:t>це вартість за останньою </a:t>
            </a:r>
            <a:endParaRPr lang="uk-UA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uk-U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грошовою оцінкою</a:t>
            </a:r>
            <a:endParaRPr lang="uk-UA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xmlns="" id="{AACFF8AE-C3E5-4B88-B85C-17698C57FE23}"/>
              </a:ext>
            </a:extLst>
          </p:cNvPr>
          <p:cNvGrpSpPr/>
          <p:nvPr/>
        </p:nvGrpSpPr>
        <p:grpSpPr>
          <a:xfrm>
            <a:off x="1677159" y="1958119"/>
            <a:ext cx="8233410" cy="491483"/>
            <a:chOff x="1486662" y="3078480"/>
            <a:chExt cx="8463534" cy="491483"/>
          </a:xfrm>
        </p:grpSpPr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xmlns="" id="{3CD56A0F-2FFF-4E08-9DA1-5612BCE83C27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Дуга 26">
              <a:extLst>
                <a:ext uri="{FF2B5EF4-FFF2-40B4-BE49-F238E27FC236}">
                  <a16:creationId xmlns:a16="http://schemas.microsoft.com/office/drawing/2014/main" xmlns="" id="{4886E219-2058-4C08-9F7C-20595BED8F1A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F9950F90-8BDB-4DEE-AFAF-99E416E9EC2B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D75AD167-5EEA-4304-AB2F-ACD7A8A5D578}"/>
              </a:ext>
            </a:extLst>
          </p:cNvPr>
          <p:cNvSpPr/>
          <p:nvPr/>
        </p:nvSpPr>
        <p:spPr>
          <a:xfrm>
            <a:off x="1669538" y="2203860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CE0CBC37-5294-4C0C-80B8-0C3BA84E2772}"/>
              </a:ext>
            </a:extLst>
          </p:cNvPr>
          <p:cNvSpPr/>
          <p:nvPr/>
        </p:nvSpPr>
        <p:spPr>
          <a:xfrm>
            <a:off x="9744977" y="2156539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4800844" y="2914647"/>
            <a:ext cx="1913021" cy="2973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5347" y="3474143"/>
            <a:ext cx="1038156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spcAft>
                <a:spcPts val="750"/>
              </a:spcAft>
            </a:pP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артість об’єкта,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крім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відомостей у розділах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12 «Грошові активи»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та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13 «Фінансові зобов’язання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»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відображаються у грошовій одиниці </a:t>
            </a:r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України.</a:t>
            </a:r>
          </a:p>
          <a:p>
            <a:pPr indent="285750" algn="just">
              <a:spcAft>
                <a:spcPts val="750"/>
              </a:spcAft>
            </a:pPr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Вартість в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іноземній валюті </a:t>
            </a:r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перераховується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 грошову одиницю України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за валютним (обмінним) курсом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НБУ,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що діяв </a:t>
            </a:r>
            <a:r>
              <a:rPr lang="uk-UA" sz="2000" b="1" dirty="0">
                <a:solidFill>
                  <a:srgbClr val="27A0F2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на дату набуття права на об’єкт, проведення останньої грошової оцінки, отримання доходу, здійснення видатку.</a:t>
            </a:r>
          </a:p>
          <a:p>
            <a:pPr indent="285750" algn="just">
              <a:spcAft>
                <a:spcPts val="750"/>
              </a:spcAft>
            </a:pP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Якщо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неможливо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встановити вартість майна у грошовій одиниці України, зокрема, якщо така вартість вказана в радянських або українських карбованцях, купонах,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а оцінка такого майна не проводилась чи її результати суб’єкту декларування невідомі, при заповненні поля про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вартість майна слід обрати позначку «Не застосовується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».</a:t>
            </a:r>
            <a:endParaRPr lang="uk-UA" sz="20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23" name="Рисунок 22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9" y="3474143"/>
            <a:ext cx="717581" cy="717581"/>
          </a:xfrm>
          <a:prstGeom prst="rect">
            <a:avLst/>
          </a:prstGeom>
        </p:spPr>
      </p:pic>
      <p:pic>
        <p:nvPicPr>
          <p:cNvPr id="24" name="Рисунок 23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8" y="4449832"/>
            <a:ext cx="717581" cy="717581"/>
          </a:xfrm>
          <a:prstGeom prst="rect">
            <a:avLst/>
          </a:prstGeom>
        </p:spPr>
      </p:pic>
      <p:pic>
        <p:nvPicPr>
          <p:cNvPr id="25" name="Рисунок 24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A573D15F-613E-4314-887C-557E3767A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2" y="5719748"/>
            <a:ext cx="717581" cy="7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78DF1-32AC-4B19-809A-3655A4B6B941}"/>
              </a:ext>
            </a:extLst>
          </p:cNvPr>
          <p:cNvSpPr txBox="1"/>
          <p:nvPr/>
        </p:nvSpPr>
        <p:spPr>
          <a:xfrm>
            <a:off x="771019" y="1879884"/>
            <a:ext cx="10649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>
                <a:solidFill>
                  <a:srgbClr val="0070C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Повідомлення про відкриття валютного рахунку в установі банку-нерезидента</a:t>
            </a:r>
            <a:endParaRPr lang="uk-UA" sz="2800" dirty="0">
              <a:solidFill>
                <a:srgbClr val="0070C0"/>
              </a:solidFill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938016" y="2019774"/>
            <a:ext cx="5982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Кого стосується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6278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1009697" y="3097258"/>
            <a:ext cx="3856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всіх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суб’єктів декларування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560749" y="3047848"/>
            <a:ext cx="4716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всіх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членів сім’ї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xmlns="" id="{387E7EE2-D7F9-474D-A332-B82D8DE00783}"/>
              </a:ext>
            </a:extLst>
          </p:cNvPr>
          <p:cNvGrpSpPr/>
          <p:nvPr/>
        </p:nvGrpSpPr>
        <p:grpSpPr>
          <a:xfrm>
            <a:off x="2938017" y="2556365"/>
            <a:ext cx="5980922" cy="491483"/>
            <a:chOff x="1486662" y="3078480"/>
            <a:chExt cx="8463534" cy="491483"/>
          </a:xfrm>
        </p:grpSpPr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xmlns="" id="{53279E6F-0981-45E1-AE6E-B36D7A083113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Дуга 16">
              <a:extLst>
                <a:ext uri="{FF2B5EF4-FFF2-40B4-BE49-F238E27FC236}">
                  <a16:creationId xmlns:a16="http://schemas.microsoft.com/office/drawing/2014/main" xmlns="" id="{931CAE8D-6FAF-49BC-B789-F73DC947EE0D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Дуга 17">
              <a:extLst>
                <a:ext uri="{FF2B5EF4-FFF2-40B4-BE49-F238E27FC236}">
                  <a16:creationId xmlns:a16="http://schemas.microsoft.com/office/drawing/2014/main" xmlns="" id="{1D73F154-46F9-478A-8615-0DF43BD16A4C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D9A7E3F3-9F00-4FF0-AF0C-C70902693D48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0D2836F3-506E-4C45-B4D8-2AEBE66D360B}"/>
              </a:ext>
            </a:extLst>
          </p:cNvPr>
          <p:cNvSpPr/>
          <p:nvPr/>
        </p:nvSpPr>
        <p:spPr>
          <a:xfrm>
            <a:off x="8843748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xmlns="" id="{961CE2D1-1878-457F-A1AF-C9A6DA7D6CB9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ображення, що містить знак, надворі, фото, зупинка&#10;&#10;Автоматично згенерований опис">
            <a:extLst>
              <a:ext uri="{FF2B5EF4-FFF2-40B4-BE49-F238E27FC236}">
                <a16:creationId xmlns:a16="http://schemas.microsoft.com/office/drawing/2014/main" xmlns="" id="{7D1D00CA-F326-4750-B410-6BED083E7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82" y="4376814"/>
            <a:ext cx="1918397" cy="19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50DD245C-D0C7-4E3E-8DC1-3D71A0435707}"/>
              </a:ext>
            </a:extLst>
          </p:cNvPr>
          <p:cNvSpPr/>
          <p:nvPr/>
        </p:nvSpPr>
        <p:spPr>
          <a:xfrm>
            <a:off x="-817010" y="5940697"/>
            <a:ext cx="1774918" cy="1870373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60B7040-3EBD-4969-A9E8-7645289AA5DB}"/>
              </a:ext>
            </a:extLst>
          </p:cNvPr>
          <p:cNvSpPr/>
          <p:nvPr/>
        </p:nvSpPr>
        <p:spPr>
          <a:xfrm>
            <a:off x="-547000" y="6230699"/>
            <a:ext cx="1228725" cy="1228725"/>
          </a:xfrm>
          <a:prstGeom prst="ellipse">
            <a:avLst/>
          </a:prstGeom>
          <a:noFill/>
          <a:ln w="158750">
            <a:solidFill>
              <a:srgbClr val="FFC0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A551D1A-2912-40D7-A659-63D7B42D0DCB}"/>
              </a:ext>
            </a:extLst>
          </p:cNvPr>
          <p:cNvSpPr/>
          <p:nvPr/>
        </p:nvSpPr>
        <p:spPr>
          <a:xfrm>
            <a:off x="-259993" y="6508595"/>
            <a:ext cx="663145" cy="698809"/>
          </a:xfrm>
          <a:prstGeom prst="ellipse">
            <a:avLst/>
          </a:prstGeom>
          <a:noFill/>
          <a:ln w="158750">
            <a:solidFill>
              <a:srgbClr val="9FB5D2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961775" y="4754625"/>
            <a:ext cx="4203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Установа банку-нерезидента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1D6ACE-6568-4A48-914E-3BA9827E422B}"/>
              </a:ext>
            </a:extLst>
          </p:cNvPr>
          <p:cNvSpPr txBox="1"/>
          <p:nvPr/>
        </p:nvSpPr>
        <p:spPr>
          <a:xfrm>
            <a:off x="1420878" y="2425610"/>
            <a:ext cx="2832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Валютний рахунок</a:t>
            </a:r>
            <a:endParaRPr lang="uk-UA" sz="14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F55066-248A-4D7C-8086-EAB1F81AD49D}"/>
              </a:ext>
            </a:extLst>
          </p:cNvPr>
          <p:cNvSpPr txBox="1"/>
          <p:nvPr/>
        </p:nvSpPr>
        <p:spPr>
          <a:xfrm>
            <a:off x="5929892" y="2317889"/>
            <a:ext cx="598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будь-який рахунок, відкритий в установі </a:t>
            </a:r>
          </a:p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банку-нерезидента в будь-якій валюті.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A43EE3-ECB1-4AD9-B404-88D8959B4DFB}"/>
              </a:ext>
            </a:extLst>
          </p:cNvPr>
          <p:cNvSpPr txBox="1"/>
          <p:nvPr/>
        </p:nvSpPr>
        <p:spPr>
          <a:xfrm>
            <a:off x="5929892" y="4092906"/>
            <a:ext cx="598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юридична особа – нерезидент будь-якої організаційно-правової форми, яка є банком,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її відокремлені підрозділи (філії, відділення),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що створені і діють відповідно до законодавства іноземної держави та з місцезнаходженням </a:t>
            </a:r>
            <a:b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000" dirty="0">
                <a:latin typeface="Helvetica" panose="020B0604020202020204" pitchFamily="34" charset="0"/>
                <a:cs typeface="Helvetica" panose="020B0604020202020204" pitchFamily="34" charset="0"/>
              </a:rPr>
              <a:t>за межами України.</a:t>
            </a:r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xmlns="" id="{9FBF35BB-1825-4DF6-8CCB-9105C8243EA0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447563" y="2668275"/>
            <a:ext cx="1482329" cy="355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xmlns="" id="{0763CFAA-34CA-4AED-8185-89D9F2966E54}"/>
              </a:ext>
            </a:extLst>
          </p:cNvPr>
          <p:cNvCxnSpPr>
            <a:cxnSpLocks/>
          </p:cNvCxnSpPr>
          <p:nvPr/>
        </p:nvCxnSpPr>
        <p:spPr>
          <a:xfrm>
            <a:off x="5229428" y="4987959"/>
            <a:ext cx="76436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BD32F5-0963-4504-8825-34CCE20B2E59}"/>
              </a:ext>
            </a:extLst>
          </p:cNvPr>
          <p:cNvSpPr txBox="1"/>
          <p:nvPr/>
        </p:nvSpPr>
        <p:spPr>
          <a:xfrm>
            <a:off x="929915" y="56278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671B403E-3496-4BF3-A7D8-9027FA0709E4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69849" y="2421401"/>
            <a:ext cx="81398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стосується як декларанта так і членів сім’ї;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або в електронній формі (в Реєстрі), або паперовій формі (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насилається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поштовим відправленням з повідомленням про вручення);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подається протягом 10 днів;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інформація, зазначена у повідомленні, відображається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декларації за відповідний звітний період.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1919751"/>
            <a:ext cx="3465514" cy="3465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66E8E5-1DC2-4557-8EFB-DCE46BFA3B84}"/>
              </a:ext>
            </a:extLst>
          </p:cNvPr>
          <p:cNvSpPr txBox="1"/>
          <p:nvPr/>
        </p:nvSpPr>
        <p:spPr>
          <a:xfrm>
            <a:off x="929915" y="562789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Валютні рахунки</a:t>
            </a: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43DB4378-9CD7-44A0-BB78-8918756E7C30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2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1257AC-21BB-4451-8084-B3832B604503}"/>
              </a:ext>
            </a:extLst>
          </p:cNvPr>
          <p:cNvSpPr txBox="1"/>
          <p:nvPr/>
        </p:nvSpPr>
        <p:spPr>
          <a:xfrm>
            <a:off x="1235613" y="2580485"/>
            <a:ext cx="972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>
                <a:solidFill>
                  <a:srgbClr val="0070C0"/>
                </a:solidFill>
                <a:latin typeface="Sitka Display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</a:t>
            </a:r>
            <a:endParaRPr lang="uk-UA" sz="5400" dirty="0">
              <a:solidFill>
                <a:srgbClr val="0070C0"/>
              </a:solidFill>
              <a:latin typeface="Sitka Display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277985" y="1542585"/>
            <a:ext cx="92322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порушення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строку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 декларації;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завідомо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недостовірні відомості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декларації;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неповідомлення або несвоєчасне повідомлення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 відкриття валютного рахунку в установі банку-нерезидента або про суттєві зміни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майновому стані. </a:t>
            </a:r>
            <a:endParaRPr lang="ru-RU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138ECB-D314-4AAE-890B-7F022E9EFF9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pic>
        <p:nvPicPr>
          <p:cNvPr id="11" name="Рисунок 10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CE4A19B8-4CB2-4024-81F0-661F66AEC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8" y="1542585"/>
            <a:ext cx="894643" cy="894643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896978A4-B7A5-4344-A568-D180BFC37FA2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29915" y="4476373"/>
            <a:ext cx="10476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1A1A22"/>
                </a:solidFill>
                <a:latin typeface="Ubuntu"/>
              </a:rPr>
              <a:t>Відомості про осіб, яких притягнуто до відповідальності за вчинення корупційних або пов’язаних з корупцією правопорушень, підлягають внесенню до Єдиного державного реєстру осіб, які вчинили корупційні або пов’язані з корупцією правопорушення (Реєстру корупціонерів).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158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4664737" y="1639405"/>
            <a:ext cx="2862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Порушення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строку</a:t>
            </a:r>
            <a:r>
              <a:rPr lang="uk-UA" sz="22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подання декларації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1496421" y="2998113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умисне неподання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7631175" y="2998113"/>
            <a:ext cx="3397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несвоєчасне подання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41A951-437C-4E18-B12F-9F55770D5A2C}"/>
              </a:ext>
            </a:extLst>
          </p:cNvPr>
          <p:cNvSpPr txBox="1"/>
          <p:nvPr/>
        </p:nvSpPr>
        <p:spPr>
          <a:xfrm>
            <a:off x="1232888" y="4305588"/>
            <a:ext cx="3389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кримінальна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366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КК України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7825703" y="4305588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xmlns="" id="{AADB8AF9-2E3D-4FF5-B9F1-B213A000A9C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2927684" y="3429000"/>
            <a:ext cx="0" cy="876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xmlns="" id="{02ECB023-B2EC-4D64-9C0F-5E9D45F40081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9330098" y="3429000"/>
            <a:ext cx="1" cy="8765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D2CE627-4355-408C-9F9B-B135A99DA910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B541F5C3-DF95-4284-8746-C1328C164D73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xmlns="" id="{C24B7D19-4688-48F4-954D-5184723801F1}"/>
              </a:ext>
            </a:extLst>
          </p:cNvPr>
          <p:cNvGrpSpPr/>
          <p:nvPr/>
        </p:nvGrpSpPr>
        <p:grpSpPr>
          <a:xfrm>
            <a:off x="2938016" y="2556365"/>
            <a:ext cx="6392081" cy="491483"/>
            <a:chOff x="1486662" y="3078480"/>
            <a:chExt cx="8463534" cy="491483"/>
          </a:xfrm>
        </p:grpSpPr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CFBCDF7F-00BA-4491-B91D-A0B3B7D5A34E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Дуга 23">
              <a:extLst>
                <a:ext uri="{FF2B5EF4-FFF2-40B4-BE49-F238E27FC236}">
                  <a16:creationId xmlns:a16="http://schemas.microsoft.com/office/drawing/2014/main" xmlns="" id="{88DD0586-5E55-4447-B43B-4AC38B0BE5D5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Дуга 24">
              <a:extLst>
                <a:ext uri="{FF2B5EF4-FFF2-40B4-BE49-F238E27FC236}">
                  <a16:creationId xmlns:a16="http://schemas.microsoft.com/office/drawing/2014/main" xmlns="" id="{FD6AB8B0-E5FD-403B-B43F-2EAD6D78CB20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C2DB385C-7309-4B0B-AEE1-DACD79ECBD26}"/>
              </a:ext>
            </a:extLst>
          </p:cNvPr>
          <p:cNvSpPr/>
          <p:nvPr/>
        </p:nvSpPr>
        <p:spPr>
          <a:xfrm>
            <a:off x="2854199" y="27677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6BC16F31-CF8B-41D2-BBA4-D6DCEE6955AA}"/>
              </a:ext>
            </a:extLst>
          </p:cNvPr>
          <p:cNvSpPr/>
          <p:nvPr/>
        </p:nvSpPr>
        <p:spPr>
          <a:xfrm>
            <a:off x="9246279" y="2802106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17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630905" y="1638254"/>
            <a:ext cx="6930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Завідомо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недостовірні відомості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декларації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537767" y="2722444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понад 500 ПМ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8347466" y="2722443"/>
            <a:ext cx="3397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до 100 ПМ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41A951-437C-4E18-B12F-9F55770D5A2C}"/>
              </a:ext>
            </a:extLst>
          </p:cNvPr>
          <p:cNvSpPr txBox="1"/>
          <p:nvPr/>
        </p:nvSpPr>
        <p:spPr>
          <a:xfrm>
            <a:off x="232230" y="4387445"/>
            <a:ext cx="347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кримінальна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366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КК України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4591605" y="4380631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</a:t>
            </a:r>
            <a:r>
              <a:rPr lang="uk-UA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xmlns="" id="{AADB8AF9-2E3D-4FF5-B9F1-B213A000A9C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1969030" y="3153331"/>
            <a:ext cx="0" cy="12341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6415301-6052-45DC-AC0B-0DD2EDEE4993}"/>
              </a:ext>
            </a:extLst>
          </p:cNvPr>
          <p:cNvSpPr txBox="1"/>
          <p:nvPr/>
        </p:nvSpPr>
        <p:spPr>
          <a:xfrm>
            <a:off x="4661216" y="2722444"/>
            <a:ext cx="2862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 100 до 500 ПМ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A5E1CB9-9D85-4865-AEDC-F196881EDC47}"/>
              </a:ext>
            </a:extLst>
          </p:cNvPr>
          <p:cNvSpPr txBox="1"/>
          <p:nvPr/>
        </p:nvSpPr>
        <p:spPr>
          <a:xfrm>
            <a:off x="8541994" y="4380631"/>
            <a:ext cx="30087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дисциплінарна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</a:p>
          <a:p>
            <a:pPr algn="ctr"/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(закони, які регламентують діяльність)</a:t>
            </a:r>
          </a:p>
        </p:txBody>
      </p:sp>
      <p:cxnSp>
        <p:nvCxnSpPr>
          <p:cNvPr id="50" name="Пряма зі стрілкою 49">
            <a:extLst>
              <a:ext uri="{FF2B5EF4-FFF2-40B4-BE49-F238E27FC236}">
                <a16:creationId xmlns:a16="http://schemas.microsoft.com/office/drawing/2014/main" xmlns="" id="{4F2DC46A-6CE1-4B09-B309-24A3ED1A2325}"/>
              </a:ext>
            </a:extLst>
          </p:cNvPr>
          <p:cNvCxnSpPr>
            <a:cxnSpLocks/>
          </p:cNvCxnSpPr>
          <p:nvPr/>
        </p:nvCxnSpPr>
        <p:spPr>
          <a:xfrm>
            <a:off x="6055155" y="3153331"/>
            <a:ext cx="3521" cy="12273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>
            <a:extLst>
              <a:ext uri="{FF2B5EF4-FFF2-40B4-BE49-F238E27FC236}">
                <a16:creationId xmlns:a16="http://schemas.microsoft.com/office/drawing/2014/main" xmlns="" id="{D1D4E8B8-658B-42CC-ACA5-DE5129E677CE}"/>
              </a:ext>
            </a:extLst>
          </p:cNvPr>
          <p:cNvCxnSpPr>
            <a:stCxn id="14" idx="2"/>
            <a:endCxn id="48" idx="0"/>
          </p:cNvCxnSpPr>
          <p:nvPr/>
        </p:nvCxnSpPr>
        <p:spPr>
          <a:xfrm flipH="1">
            <a:off x="10046389" y="3153330"/>
            <a:ext cx="1" cy="122730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59545A-05C0-4F14-8390-FCC0C3A9098F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xmlns="" id="{DDC6B384-3940-430B-A783-1184B37C6408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xmlns="" id="{16EBD7FE-03A3-454C-952B-6191695031C8}"/>
              </a:ext>
            </a:extLst>
          </p:cNvPr>
          <p:cNvGrpSpPr/>
          <p:nvPr/>
        </p:nvGrpSpPr>
        <p:grpSpPr>
          <a:xfrm>
            <a:off x="1969030" y="2196088"/>
            <a:ext cx="8077359" cy="491483"/>
            <a:chOff x="1486662" y="3078480"/>
            <a:chExt cx="8463534" cy="491483"/>
          </a:xfrm>
        </p:grpSpPr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xmlns="" id="{C15F5F1C-778D-4DA6-8BEA-C9D69A66FB95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Дуга 25">
              <a:extLst>
                <a:ext uri="{FF2B5EF4-FFF2-40B4-BE49-F238E27FC236}">
                  <a16:creationId xmlns:a16="http://schemas.microsoft.com/office/drawing/2014/main" xmlns="" id="{DAE5F645-D7AF-47C9-926B-481A23CE670C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Дуга 27">
              <a:extLst>
                <a:ext uri="{FF2B5EF4-FFF2-40B4-BE49-F238E27FC236}">
                  <a16:creationId xmlns:a16="http://schemas.microsoft.com/office/drawing/2014/main" xmlns="" id="{DF78B550-0C54-4497-81E2-767396E39104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8A3DCAAC-A044-43E5-A43B-9347C27D3CE8}"/>
              </a:ext>
            </a:extLst>
          </p:cNvPr>
          <p:cNvSpPr/>
          <p:nvPr/>
        </p:nvSpPr>
        <p:spPr>
          <a:xfrm>
            <a:off x="1903713" y="2378973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4DC3812F-3760-4DC4-BDDE-78E7F55A9DC2}"/>
              </a:ext>
            </a:extLst>
          </p:cNvPr>
          <p:cNvSpPr/>
          <p:nvPr/>
        </p:nvSpPr>
        <p:spPr>
          <a:xfrm>
            <a:off x="9971562" y="237897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A675151C-6909-4F39-80B8-098A99EEE95A}"/>
              </a:ext>
            </a:extLst>
          </p:cNvPr>
          <p:cNvSpPr/>
          <p:nvPr/>
        </p:nvSpPr>
        <p:spPr>
          <a:xfrm>
            <a:off x="5978293" y="2382782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xmlns="" id="{F4ECA2B6-0667-4B01-9E79-80E48B265AFA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6062110" y="2199898"/>
            <a:ext cx="1" cy="1828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2630905" y="2157170"/>
            <a:ext cx="6930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Неповідомлення або несвоєчасне повідомлення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про відкриття валютного рахунку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 установі банку-нерезидента або про суттєві зміни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майновому стані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D30521-0575-4B83-AAF6-18C1207D0E23}"/>
              </a:ext>
            </a:extLst>
          </p:cNvPr>
          <p:cNvSpPr txBox="1"/>
          <p:nvPr/>
        </p:nvSpPr>
        <p:spPr>
          <a:xfrm>
            <a:off x="4591605" y="4380631"/>
            <a:ext cx="300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адміністративна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відповідальність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ст. 172</a:t>
            </a:r>
            <a:r>
              <a:rPr lang="uk-UA" sz="2200" b="1" baseline="30000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КУпАП</a:t>
            </a:r>
            <a:endParaRPr lang="uk-UA" sz="2200" dirty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xmlns="" id="{D1840917-411A-43F4-B2F9-C63E1B425831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6096000" y="3603720"/>
            <a:ext cx="0" cy="77691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Відповідальність 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 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38663" y="1486601"/>
            <a:ext cx="8951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spcAft>
                <a:spcPts val="750"/>
              </a:spcAft>
            </a:pP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Державні органи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uk-U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органи місцевого самоврядування, а також юридичні особи публічного права зобов’язані перевіряти факт подання суб’єктами декларування, які в них працюють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(працювали або входять чи входили до складу утвореної в органі конкурсної комісії, до складу Громадської ради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доброчесності) та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повідомляти Національне агентство про випадки неподання чи несвоєчасного подання таких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декларацій.</a:t>
            </a:r>
            <a:endParaRPr lang="uk-UA" sz="2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13" name="Рисунок 12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5" y="1486601"/>
            <a:ext cx="2386412" cy="23864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1725" y="3923272"/>
            <a:ext cx="10808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spcAft>
                <a:spcPts val="750"/>
              </a:spcAft>
            </a:pP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Перевірка факту подання декларацій та повідомлення Національного агентства про випадки неподання чи несвоєчасного подання декларацій покладаються на уповноважений підрозділ (уповноважену особу) з питань запобігання та виявлення корупції відповідного органу, а у разі, якщо </a:t>
            </a:r>
            <a:r>
              <a:rPr lang="uk-UA" sz="2000" u="sng" dirty="0">
                <a:solidFill>
                  <a:srgbClr val="000099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Законом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не передбачено утворення (визначення) такого підрозділу (особи) - інший структурний підрозділ відповідного органу, визначений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керівником.</a:t>
            </a:r>
            <a:endParaRPr lang="uk-UA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5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E9A976-2D16-4232-A3EB-95F7103B7BF5}"/>
              </a:ext>
            </a:extLst>
          </p:cNvPr>
          <p:cNvSpPr txBox="1"/>
          <p:nvPr/>
        </p:nvSpPr>
        <p:spPr>
          <a:xfrm>
            <a:off x="3588619" y="1564757"/>
            <a:ext cx="5014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Кількісні та вартісні  показники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A9165F-AF6D-4CFD-BDFC-0EAE91EDDDA1}"/>
              </a:ext>
            </a:extLst>
          </p:cNvPr>
          <p:cNvSpPr txBox="1"/>
          <p:nvPr/>
        </p:nvSpPr>
        <p:spPr>
          <a:xfrm>
            <a:off x="874759" y="2356643"/>
            <a:ext cx="437101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Округлюються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 1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algn="ctr"/>
            <a:r>
              <a:rPr lang="uk-UA" sz="1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(згідно з математичними правилами округлення)</a:t>
            </a:r>
            <a:endParaRPr lang="uk-UA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uk-UA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криптовалюти та інших об’єктів у розділі 10.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об’єктів у розділах 3, 5, 6.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Грошові показники у розділах 11, 12, 13 та 14.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607DDF-F77F-4B6A-9AEA-FFAC93E1BB53}"/>
              </a:ext>
            </a:extLst>
          </p:cNvPr>
          <p:cNvSpPr txBox="1"/>
          <p:nvPr/>
        </p:nvSpPr>
        <p:spPr>
          <a:xfrm>
            <a:off x="6280329" y="2393017"/>
            <a:ext cx="512908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Не округлюються:</a:t>
            </a:r>
          </a:p>
          <a:p>
            <a:pPr algn="ctr"/>
            <a:endParaRPr lang="uk-UA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Площа об’єктів у розділі 3.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Номінальна вартість цінних паперів у розділі 7.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Вартість у грошовому вираженні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та відсотках від загального капіталу у розділі 8.</a:t>
            </a:r>
          </a:p>
          <a:p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Кількість криптовалюти </a:t>
            </a:r>
            <a:b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 розділі 10.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F75C0F-048D-4449-8D7A-CF65327DB989}"/>
              </a:ext>
            </a:extLst>
          </p:cNvPr>
          <p:cNvSpPr txBox="1"/>
          <p:nvPr/>
        </p:nvSpPr>
        <p:spPr>
          <a:xfrm>
            <a:off x="930744" y="555294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Загальні правила</a:t>
            </a:r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39657DDB-9A8A-425A-A9E5-E773CE57C3B7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xmlns="" id="{B65ED57E-ACF4-4AE3-BABA-A4668BED5B15}"/>
              </a:ext>
            </a:extLst>
          </p:cNvPr>
          <p:cNvGrpSpPr/>
          <p:nvPr/>
        </p:nvGrpSpPr>
        <p:grpSpPr>
          <a:xfrm>
            <a:off x="2939141" y="2097792"/>
            <a:ext cx="5980922" cy="491483"/>
            <a:chOff x="1486662" y="3078480"/>
            <a:chExt cx="8463534" cy="491483"/>
          </a:xfrm>
        </p:grpSpPr>
        <p:cxnSp>
          <p:nvCxnSpPr>
            <p:cNvPr id="21" name="Пряма сполучна лінія 20">
              <a:extLst>
                <a:ext uri="{FF2B5EF4-FFF2-40B4-BE49-F238E27FC236}">
                  <a16:creationId xmlns:a16="http://schemas.microsoft.com/office/drawing/2014/main" xmlns="" id="{165FA044-DD69-449C-AD28-E78E67718E57}"/>
                </a:ext>
              </a:extLst>
            </p:cNvPr>
            <p:cNvCxnSpPr/>
            <p:nvPr/>
          </p:nvCxnSpPr>
          <p:spPr>
            <a:xfrm>
              <a:off x="1767840" y="3078480"/>
              <a:ext cx="796544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Дуга 21">
              <a:extLst>
                <a:ext uri="{FF2B5EF4-FFF2-40B4-BE49-F238E27FC236}">
                  <a16:creationId xmlns:a16="http://schemas.microsoft.com/office/drawing/2014/main" xmlns="" id="{5984A62D-549A-4E99-97B4-99D7C65E1C7B}"/>
                </a:ext>
              </a:extLst>
            </p:cNvPr>
            <p:cNvSpPr/>
            <p:nvPr/>
          </p:nvSpPr>
          <p:spPr>
            <a:xfrm flipH="1">
              <a:off x="1486662" y="3078480"/>
              <a:ext cx="562356" cy="491483"/>
            </a:xfrm>
            <a:prstGeom prst="arc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23" name="Дуга 22">
              <a:extLst>
                <a:ext uri="{FF2B5EF4-FFF2-40B4-BE49-F238E27FC236}">
                  <a16:creationId xmlns:a16="http://schemas.microsoft.com/office/drawing/2014/main" xmlns="" id="{FB87741B-044D-4CE5-A3F1-FE4807BC243A}"/>
                </a:ext>
              </a:extLst>
            </p:cNvPr>
            <p:cNvSpPr/>
            <p:nvPr/>
          </p:nvSpPr>
          <p:spPr>
            <a:xfrm>
              <a:off x="9387840" y="3078480"/>
              <a:ext cx="562356" cy="491483"/>
            </a:xfrm>
            <a:prstGeom prst="arc">
              <a:avLst>
                <a:gd name="adj1" fmla="val 16200000"/>
                <a:gd name="adj2" fmla="val 34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6C54B229-1146-4093-8BD1-11C2980306A2}"/>
              </a:ext>
            </a:extLst>
          </p:cNvPr>
          <p:cNvSpPr/>
          <p:nvPr/>
        </p:nvSpPr>
        <p:spPr>
          <a:xfrm>
            <a:off x="2855323" y="2309199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2BCC5866-0F5F-4593-987A-9D2741B907C8}"/>
              </a:ext>
            </a:extLst>
          </p:cNvPr>
          <p:cNvSpPr/>
          <p:nvPr/>
        </p:nvSpPr>
        <p:spPr>
          <a:xfrm>
            <a:off x="8844872" y="2309199"/>
            <a:ext cx="167635" cy="1676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44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 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29915" y="1251505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1526242"/>
            <a:ext cx="2386412" cy="2386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653" y="1486601"/>
            <a:ext cx="798495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spcAft>
                <a:spcPts val="750"/>
              </a:spcAft>
            </a:pPr>
            <a:r>
              <a:rPr lang="uk-UA" sz="2200" b="1" dirty="0" smtClean="0">
                <a:solidFill>
                  <a:srgbClr val="00B0F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Строки перевірки факту подання декларацій:</a:t>
            </a:r>
          </a:p>
          <a:p>
            <a:pPr indent="285750" algn="just">
              <a:spcAft>
                <a:spcPts val="750"/>
              </a:spcAft>
            </a:pPr>
            <a:r>
              <a:rPr lang="uk-UA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щорічна </a:t>
            </a:r>
            <a:r>
              <a:rPr lang="uk-U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декларація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(з 1 січня по 1 квітня) – протягом 10 робочих днів з граничної дати подання таких декларацій</a:t>
            </a:r>
            <a:endParaRPr lang="uk-UA" sz="20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285750" algn="just">
              <a:spcAft>
                <a:spcPts val="750"/>
              </a:spcAft>
            </a:pPr>
            <a:r>
              <a:rPr lang="uk-UA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декларація </a:t>
            </a:r>
            <a:r>
              <a:rPr lang="uk-U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при звільненні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(не пізніше 30 календарних днів з дня припинення діяльності) - протягом 10 робочих днів після спливу строку у 30 календарних днів</a:t>
            </a:r>
            <a:endParaRPr lang="uk-UA" sz="20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indent="285750" algn="just">
              <a:spcAft>
                <a:spcPts val="750"/>
              </a:spcAft>
            </a:pPr>
            <a:r>
              <a:rPr lang="uk-UA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декларація </a:t>
            </a:r>
            <a:r>
              <a:rPr lang="uk-UA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кандидата на посаду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(подається </a:t>
            </a:r>
            <a:r>
              <a:rPr lang="uk-U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і перевіряється до </a:t>
            </a: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призначення на посаду, якщо інше не передбачено законом)</a:t>
            </a:r>
            <a:endParaRPr lang="uk-UA" sz="2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732" y="4754269"/>
            <a:ext cx="10413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C000"/>
              </a:buClr>
              <a:buSzPct val="400000"/>
              <a:buFont typeface="Helvetica" panose="020B0604020202020204" pitchFamily="34" charset="0"/>
              <a:buChar char="!"/>
            </a:pPr>
            <a:r>
              <a:rPr lang="uk-U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 випадку встановлення факту неподання чи несвоєчасного подання декларацій суб’єктами декларування згідно з вимогами Закону відповідальний підрозділ (особа) відповідного органу повідомляє про це Національне агентство упродовж 3 робочих днів з дня виявлення такого факту.</a:t>
            </a:r>
            <a:endParaRPr lang="uk-UA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15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Корисна інформація 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29915" y="1251505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2" y="2079694"/>
            <a:ext cx="2386412" cy="23864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4600" y="1443841"/>
            <a:ext cx="88071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Важливо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!!!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Якщо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у вас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виникли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технічні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проблеми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при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роботі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Реєстром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можете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звернутися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до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служби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технічної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підтримки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адресою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support@nazk.gov.ua. </a:t>
            </a:r>
            <a:endParaRPr lang="ru-RU" sz="2200" b="1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Декларанти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можуть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отримати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роз'яснення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телефоном Контакт-центру НАЗК </a:t>
            </a:r>
            <a:r>
              <a:rPr lang="ru-RU" sz="2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+38(044)200–06–94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Консультації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надаються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робочі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дні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понеділка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п’ятницю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з 9:00 до 18:00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  <a:p>
            <a:endParaRPr lang="ru-RU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а </a:t>
            </a: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електронною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поштою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</a:t>
            </a:r>
            <a:r>
              <a:rPr lang="ru-RU" sz="22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@nazk.gov.ua</a:t>
            </a:r>
            <a:r>
              <a:rPr lang="ru-RU" sz="2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endParaRPr lang="ru-RU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Ознайомитися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з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роз’ясненнями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щодо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заповнення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декларацій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можна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розділі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 «База </a:t>
            </a:r>
            <a:r>
              <a:rPr lang="ru-RU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знань</a:t>
            </a:r>
            <a:r>
              <a:rPr lang="ru-RU" sz="2200" dirty="0">
                <a:latin typeface="Helvetica" panose="020B0604020202020204" pitchFamily="34" charset="0"/>
                <a:cs typeface="Helvetica" panose="020B0604020202020204" pitchFamily="34" charset="0"/>
              </a:rPr>
              <a:t>» вебсайту НАЗК: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https://wiki.nazk.gov.ua/category/deklaruvannya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/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Рекомендації 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29915" y="1251505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" y="2557411"/>
            <a:ext cx="2387568" cy="23875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31168" y="1443841"/>
            <a:ext cx="8722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Перед початком роботи з Реєстром декларацій переконайтеся у наявності усієї необхідної інформації для заповнення декларації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Не затягуйте початок заповнення декларації, оскільки декларації заповнюються та подаються в електронному вигляді. У випадку одночасної роботи в системі дуже великої кількості осіб, система може давати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збої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У разі таких збоїв декларація може бути подана з порушенням строку, встановленого Законом, за що встановлена відповідальність.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Завчасно переконайтеся у наявності доступу до Реєстру, правильної електронної пошти та чинності кваліфікованого електронного підпису, перевірте строк дії сертифіката КЕП. </a:t>
            </a:r>
            <a:endParaRPr lang="uk-UA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Рекомендації 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29915" y="1251505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2184431"/>
            <a:ext cx="2110843" cy="21108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0833" y="1390347"/>
            <a:ext cx="969745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Уразі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зміни КЕП, після отримання нового КЕП необхідно зайти на сторінку входу до Реєстру https://portal.nazk.gov.ua/login і скористатись посиланням: «Я змінив свій особистий ключ». У полі «Електронна адреса, яка зазначена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 Вашому персональному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електронному кабінеті»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вказати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email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на який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зареєстрований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декларант в Реєстрі, та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натиснути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«Вислати код для відновлення». На вказану поштову скриньку надійде лист «Зміна КЕП / ЄДИНИЙ ДЕРЖАВНИЙ РЕЄСТР ДЕКЛАРАЦІЙ». Для зміни КЕП необхідно перейти за посиланням у листі, після цього у полі Акредитований центр сертифікації ключів (АЦСК)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обрати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Кваліфікований надавач електронних довірчих послуг (КНЕДП), який Вам видав КЕП, зі списку, обрати файл ключа та ввести пароль особистого ключа КЕП і натиснути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«Змінити КЕП». Після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цього з’явиться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повідомлення про розгляд 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заявки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uk-UA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Заявки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на зміну КЕП розглядаються протягом 1 доби у робочий час.</a:t>
            </a:r>
          </a:p>
          <a:p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D3C63B-AE99-496F-A5A0-D95755871243}"/>
              </a:ext>
            </a:extLst>
          </p:cNvPr>
          <p:cNvSpPr txBox="1"/>
          <p:nvPr/>
        </p:nvSpPr>
        <p:spPr>
          <a:xfrm>
            <a:off x="929915" y="558666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Рекомендації 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62BC5129-6129-41B2-B494-08AF6B2C9737}"/>
              </a:ext>
            </a:extLst>
          </p:cNvPr>
          <p:cNvCxnSpPr>
            <a:cxnSpLocks/>
          </p:cNvCxnSpPr>
          <p:nvPr/>
        </p:nvCxnSpPr>
        <p:spPr>
          <a:xfrm flipH="1">
            <a:off x="929915" y="1251505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Зображення, що містить світлий&#10;&#10;Автоматично згенерований опис">
            <a:extLst>
              <a:ext uri="{FF2B5EF4-FFF2-40B4-BE49-F238E27FC236}">
                <a16:creationId xmlns:a16="http://schemas.microsoft.com/office/drawing/2014/main" xmlns="" id="{90A43DEF-3B97-4D74-A272-6BB2572C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2" y="2079694"/>
            <a:ext cx="2386412" cy="23864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4600" y="1443841"/>
            <a:ext cx="867280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Перевіряйте 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усю інформацію, яку вносите до декларації, одержуйте документальне підтвердження, зберігайте усі документи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Заповнюйте декларацію уважно і у декілька етапів, зберігайте чернетки. Перед накладанням КЕП збережіть заповнену декларацію у форматі PDF. Переконайтеся у тому, що декларація відображається в Реєстрі як подана</a:t>
            </a:r>
            <a:r>
              <a:rPr lang="uk-U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uk-UA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Якщо після подання декларації виявили у ній помилку,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виправте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її. На це дається 7 днів і 3 спроби. Якщо виявили пізніше – </a:t>
            </a:r>
            <a:r>
              <a:rPr lang="uk-UA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повідомте</a:t>
            </a:r>
            <a:r>
              <a:rPr lang="uk-UA" sz="2200" dirty="0">
                <a:latin typeface="Helvetica" panose="020B0604020202020204" pitchFamily="34" charset="0"/>
                <a:cs typeface="Helvetica" panose="020B0604020202020204" pitchFamily="34" charset="0"/>
              </a:rPr>
              <a:t> НАЗК через персональний кабінет реєстру.</a:t>
            </a:r>
          </a:p>
          <a:p>
            <a:endParaRPr lang="uk-U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FE3DB0-A506-4533-B391-011F110ECB36}"/>
              </a:ext>
            </a:extLst>
          </p:cNvPr>
          <p:cNvSpPr txBox="1"/>
          <p:nvPr/>
        </p:nvSpPr>
        <p:spPr>
          <a:xfrm>
            <a:off x="957908" y="567325"/>
            <a:ext cx="9604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Розділ 1. </a:t>
            </a:r>
            <a:r>
              <a:rPr lang="uk-UA" sz="3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Види декларацій та порядок їх подання </a:t>
            </a:r>
            <a:endParaRPr lang="uk-UA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xmlns="" id="{DD966043-0F1C-4588-8836-A48F39D95E1A}"/>
              </a:ext>
            </a:extLst>
          </p:cNvPr>
          <p:cNvCxnSpPr>
            <a:cxnSpLocks/>
          </p:cNvCxnSpPr>
          <p:nvPr/>
        </p:nvCxnSpPr>
        <p:spPr>
          <a:xfrm flipH="1">
            <a:off x="930744" y="1299632"/>
            <a:ext cx="10257487" cy="0"/>
          </a:xfrm>
          <a:prstGeom prst="line">
            <a:avLst/>
          </a:prstGeom>
          <a:ln w="127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1">
            <a:extLst>
              <a:ext uri="{FF2B5EF4-FFF2-40B4-BE49-F238E27FC236}">
                <a16:creationId xmlns:a16="http://schemas.microsoft.com/office/drawing/2014/main" xmlns="" id="{960444C1-26EF-4C6C-A608-50D25CC2698A}"/>
              </a:ext>
            </a:extLst>
          </p:cNvPr>
          <p:cNvSpPr/>
          <p:nvPr/>
        </p:nvSpPr>
        <p:spPr>
          <a:xfrm>
            <a:off x="924115" y="2264605"/>
            <a:ext cx="745959" cy="52475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7A0F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681725" y="1494644"/>
            <a:ext cx="1050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Законом та Порядком №449/21 передбачено три види декларацій:</a:t>
            </a:r>
            <a:endParaRPr lang="uk-UA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782856" y="2202334"/>
            <a:ext cx="9298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Щорічна</a:t>
            </a:r>
          </a:p>
          <a:p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П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одається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за період 1 січня до</a:t>
            </a:r>
            <a:r>
              <a:rPr lang="en-US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31 грудня 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минулого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року 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включно.</a:t>
            </a:r>
            <a:endParaRPr lang="uk-UA" sz="2000" dirty="0"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  <a:p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Кінцевий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термін її подання – </a:t>
            </a:r>
            <a:r>
              <a:rPr lang="ru-RU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до </a:t>
            </a:r>
            <a:r>
              <a:rPr lang="uk-UA" sz="2000" dirty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 квітня поточного </a:t>
            </a:r>
            <a:r>
              <a:rPr lang="uk-UA" sz="2000" dirty="0" smtClean="0"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року</a:t>
            </a:r>
            <a:endParaRPr lang="uk-UA" sz="2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Arrow: Right 1">
            <a:extLst>
              <a:ext uri="{FF2B5EF4-FFF2-40B4-BE49-F238E27FC236}">
                <a16:creationId xmlns:a16="http://schemas.microsoft.com/office/drawing/2014/main" xmlns="" id="{960444C1-26EF-4C6C-A608-50D25CC2698A}"/>
              </a:ext>
            </a:extLst>
          </p:cNvPr>
          <p:cNvSpPr/>
          <p:nvPr/>
        </p:nvSpPr>
        <p:spPr>
          <a:xfrm>
            <a:off x="930744" y="3504946"/>
            <a:ext cx="745959" cy="52475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7A0F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782856" y="3367982"/>
            <a:ext cx="9298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Декларація при звільненні</a:t>
            </a: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Подається за період, який не був охоплений раніше </a:t>
            </a:r>
            <a:r>
              <a:rPr lang="uk-UA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поаними</a:t>
            </a:r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деклараціями та містить інформацію станом на останній день здійснення діяльності.</a:t>
            </a:r>
          </a:p>
          <a:p>
            <a:r>
              <a:rPr lang="uk-UA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Подається не пізніше 30 календарних днів з дня припинення діяльності.</a:t>
            </a:r>
            <a:endParaRPr lang="uk-UA" sz="2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Arrow: Right 1">
            <a:extLst>
              <a:ext uri="{FF2B5EF4-FFF2-40B4-BE49-F238E27FC236}">
                <a16:creationId xmlns:a16="http://schemas.microsoft.com/office/drawing/2014/main" xmlns="" id="{960444C1-26EF-4C6C-A608-50D25CC2698A}"/>
              </a:ext>
            </a:extLst>
          </p:cNvPr>
          <p:cNvSpPr/>
          <p:nvPr/>
        </p:nvSpPr>
        <p:spPr>
          <a:xfrm>
            <a:off x="957908" y="5053583"/>
            <a:ext cx="745959" cy="52475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7A0F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227275-AD2B-4F78-B042-B586733DD3C3}"/>
              </a:ext>
            </a:extLst>
          </p:cNvPr>
          <p:cNvSpPr txBox="1"/>
          <p:nvPr/>
        </p:nvSpPr>
        <p:spPr>
          <a:xfrm>
            <a:off x="1782856" y="4889376"/>
            <a:ext cx="9298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27A0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Декларація кандидата на посаду</a:t>
            </a:r>
          </a:p>
          <a:p>
            <a:r>
              <a:rPr lang="uk-UA" sz="2000" dirty="0" smtClean="0">
                <a:solidFill>
                  <a:srgbClr val="1A1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Подається за період з 01 січня до 31 грудня включно, що передує року, в якому особа подала заяву на зайняття посади, якщо інше не передбачено законодавством та за загальним правилом містить інформацію станом на 31 грудня звітного року. </a:t>
            </a:r>
            <a:endParaRPr lang="uk-UA" sz="2000" b="1" dirty="0" smtClean="0">
              <a:solidFill>
                <a:srgbClr val="27A0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5618</TotalTime>
  <Words>5054</Words>
  <Application>Microsoft Office PowerPoint</Application>
  <PresentationFormat>Произвольный</PresentationFormat>
  <Paragraphs>768</Paragraphs>
  <Slides>84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Andrii Voloshyn</dc:creator>
  <cp:lastModifiedBy>User1</cp:lastModifiedBy>
  <cp:revision>392</cp:revision>
  <cp:lastPrinted>2022-01-11T14:52:20Z</cp:lastPrinted>
  <dcterms:created xsi:type="dcterms:W3CDTF">2020-07-29T14:03:33Z</dcterms:created>
  <dcterms:modified xsi:type="dcterms:W3CDTF">2022-02-10T12:26:02Z</dcterms:modified>
</cp:coreProperties>
</file>